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59"/>
  </p:notesMasterIdLst>
  <p:handoutMasterIdLst>
    <p:handoutMasterId r:id="rId60"/>
  </p:handoutMasterIdLst>
  <p:sldIdLst>
    <p:sldId id="949" r:id="rId3"/>
    <p:sldId id="792" r:id="rId4"/>
    <p:sldId id="433" r:id="rId5"/>
    <p:sldId id="544" r:id="rId6"/>
    <p:sldId id="435" r:id="rId7"/>
    <p:sldId id="546" r:id="rId8"/>
    <p:sldId id="437" r:id="rId9"/>
    <p:sldId id="575" r:id="rId10"/>
    <p:sldId id="576" r:id="rId11"/>
    <p:sldId id="438" r:id="rId12"/>
    <p:sldId id="604" r:id="rId13"/>
    <p:sldId id="945" r:id="rId14"/>
    <p:sldId id="395" r:id="rId15"/>
    <p:sldId id="631" r:id="rId16"/>
    <p:sldId id="632" r:id="rId17"/>
    <p:sldId id="633" r:id="rId18"/>
    <p:sldId id="527" r:id="rId19"/>
    <p:sldId id="551" r:id="rId20"/>
    <p:sldId id="552" r:id="rId21"/>
    <p:sldId id="615" r:id="rId22"/>
    <p:sldId id="616" r:id="rId23"/>
    <p:sldId id="617" r:id="rId24"/>
    <p:sldId id="618" r:id="rId25"/>
    <p:sldId id="531" r:id="rId26"/>
    <p:sldId id="946" r:id="rId27"/>
    <p:sldId id="634" r:id="rId28"/>
    <p:sldId id="635" r:id="rId29"/>
    <p:sldId id="585" r:id="rId30"/>
    <p:sldId id="565" r:id="rId31"/>
    <p:sldId id="636" r:id="rId32"/>
    <p:sldId id="533" r:id="rId33"/>
    <p:sldId id="588" r:id="rId34"/>
    <p:sldId id="589" r:id="rId35"/>
    <p:sldId id="590" r:id="rId36"/>
    <p:sldId id="592" r:id="rId37"/>
    <p:sldId id="536" r:id="rId38"/>
    <p:sldId id="947" r:id="rId39"/>
    <p:sldId id="453" r:id="rId40"/>
    <p:sldId id="622" r:id="rId41"/>
    <p:sldId id="623" r:id="rId42"/>
    <p:sldId id="455" r:id="rId43"/>
    <p:sldId id="567" r:id="rId44"/>
    <p:sldId id="569" r:id="rId45"/>
    <p:sldId id="568" r:id="rId46"/>
    <p:sldId id="607" r:id="rId47"/>
    <p:sldId id="630" r:id="rId48"/>
    <p:sldId id="948" r:id="rId49"/>
    <p:sldId id="625" r:id="rId50"/>
    <p:sldId id="626" r:id="rId51"/>
    <p:sldId id="627" r:id="rId52"/>
    <p:sldId id="628" r:id="rId53"/>
    <p:sldId id="629" r:id="rId54"/>
    <p:sldId id="598" r:id="rId55"/>
    <p:sldId id="600" r:id="rId56"/>
    <p:sldId id="599" r:id="rId57"/>
    <p:sldId id="601" r:id="rId58"/>
  </p:sldIdLst>
  <p:sldSz cx="12192000" cy="6858000"/>
  <p:notesSz cx="7099300" cy="102346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accent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止水清潇 menghuanlater" initials="止水清潇" lastIdx="1" clrIdx="0">
    <p:extLst>
      <p:ext uri="{19B8F6BF-5375-455C-9EA6-DF929625EA0E}">
        <p15:presenceInfo xmlns:p15="http://schemas.microsoft.com/office/powerpoint/2012/main" userId="7624017b7dfef4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2F729"/>
    <a:srgbClr val="00FFCC"/>
    <a:srgbClr val="CCECFF"/>
    <a:srgbClr val="FEBB00"/>
    <a:srgbClr val="F6B600"/>
    <a:srgbClr val="FFFF66"/>
    <a:srgbClr val="F5F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5701" autoAdjust="0"/>
  </p:normalViewPr>
  <p:slideViewPr>
    <p:cSldViewPr>
      <p:cViewPr varScale="1">
        <p:scale>
          <a:sx n="92" d="100"/>
          <a:sy n="92" d="100"/>
        </p:scale>
        <p:origin x="184" y="4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0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13" Type="http://schemas.openxmlformats.org/officeDocument/2006/relationships/slide" Target="slides/slide44.xml"/><Relationship Id="rId3" Type="http://schemas.openxmlformats.org/officeDocument/2006/relationships/slide" Target="slides/slide27.xml"/><Relationship Id="rId7" Type="http://schemas.openxmlformats.org/officeDocument/2006/relationships/slide" Target="slides/slide38.xml"/><Relationship Id="rId12" Type="http://schemas.openxmlformats.org/officeDocument/2006/relationships/slide" Target="slides/slide43.xml"/><Relationship Id="rId17" Type="http://schemas.openxmlformats.org/officeDocument/2006/relationships/slide" Target="slides/slide56.xml"/><Relationship Id="rId2" Type="http://schemas.openxmlformats.org/officeDocument/2006/relationships/slide" Target="slides/slide26.xml"/><Relationship Id="rId16" Type="http://schemas.openxmlformats.org/officeDocument/2006/relationships/slide" Target="slides/slide55.xml"/><Relationship Id="rId1" Type="http://schemas.openxmlformats.org/officeDocument/2006/relationships/slide" Target="slides/slide13.xml"/><Relationship Id="rId6" Type="http://schemas.openxmlformats.org/officeDocument/2006/relationships/slide" Target="slides/slide30.xml"/><Relationship Id="rId11" Type="http://schemas.openxmlformats.org/officeDocument/2006/relationships/slide" Target="slides/slide42.xml"/><Relationship Id="rId5" Type="http://schemas.openxmlformats.org/officeDocument/2006/relationships/slide" Target="slides/slide29.xml"/><Relationship Id="rId15" Type="http://schemas.openxmlformats.org/officeDocument/2006/relationships/slide" Target="slides/slide54.xml"/><Relationship Id="rId10" Type="http://schemas.openxmlformats.org/officeDocument/2006/relationships/slide" Target="slides/slide41.xml"/><Relationship Id="rId4" Type="http://schemas.openxmlformats.org/officeDocument/2006/relationships/slide" Target="slides/slide28.xml"/><Relationship Id="rId9" Type="http://schemas.openxmlformats.org/officeDocument/2006/relationships/slide" Target="slides/slide40.xml"/><Relationship Id="rId14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2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55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4.wmf"/><Relationship Id="rId1" Type="http://schemas.openxmlformats.org/officeDocument/2006/relationships/image" Target="../media/image33.wmf"/><Relationship Id="rId4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59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0338" y="658813"/>
            <a:ext cx="6792912" cy="382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576" y="4860873"/>
            <a:ext cx="6119197" cy="4605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007" tIns="48144" rIns="98007" bIns="48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633834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8C%87%E4%BB%A4%E7%B3%BB%E7%BB%9F/322029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BE%AE%E7%A8%8B%E5%BA%8F/262607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7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BL</a:t>
            </a:r>
            <a:r>
              <a:rPr lang="zh-CN" altLang="en-US"/>
              <a:t>接一个下拉电阻</a:t>
            </a:r>
          </a:p>
        </p:txBody>
      </p:sp>
    </p:spTree>
    <p:extLst>
      <p:ext uri="{BB962C8B-B14F-4D97-AF65-F5344CB8AC3E}">
        <p14:creationId xmlns:p14="http://schemas.microsoft.com/office/powerpoint/2010/main" val="111922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</a:t>
            </a:r>
            <a:r>
              <a:rPr lang="zh-CN" altLang="en-US"/>
              <a:t>接上拉电阻</a:t>
            </a:r>
          </a:p>
        </p:txBody>
      </p:sp>
    </p:spTree>
    <p:extLst>
      <p:ext uri="{BB962C8B-B14F-4D97-AF65-F5344CB8AC3E}">
        <p14:creationId xmlns:p14="http://schemas.microsoft.com/office/powerpoint/2010/main" val="3170319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51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694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Power-On Self-Test</a:t>
            </a:r>
            <a:r>
              <a:rPr lang="zh-CN" altLang="en-US" dirty="0"/>
              <a:t>，</a:t>
            </a:r>
            <a:r>
              <a:rPr lang="en-US" altLang="zh-CN" dirty="0"/>
              <a:t>POST</a:t>
            </a:r>
          </a:p>
          <a:p>
            <a:r>
              <a:rPr lang="en-US" altLang="zh-CN" dirty="0"/>
              <a:t>BIOS:(Basic Input Output System)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87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06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控制存储器（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CM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）用来存放实现全部</a:t>
            </a:r>
            <a:r>
              <a:rPr lang="zh-CN" altLang="en-US" sz="11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指令系统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的所有</a:t>
            </a:r>
            <a:r>
              <a:rPr lang="zh-CN" altLang="en-US" sz="11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微程序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，它是一种只读型存储器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一旦微程序固化，机器运行时则只读不写。控制存储器在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CPU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内，是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CPU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的组成部分。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6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DDR4</a:t>
            </a:r>
            <a:r>
              <a:rPr lang="zh-CN" altLang="en-US" dirty="0"/>
              <a:t>内存频率原生支持</a:t>
            </a:r>
            <a:r>
              <a:rPr lang="en-US" altLang="zh-CN" dirty="0"/>
              <a:t>2133MHz 3333MHz</a:t>
            </a:r>
          </a:p>
          <a:p>
            <a:r>
              <a:rPr lang="en-US" altLang="zh-CN" dirty="0"/>
              <a:t>DDR3</a:t>
            </a:r>
            <a:r>
              <a:rPr lang="zh-CN" altLang="en-US" dirty="0"/>
              <a:t>原生</a:t>
            </a:r>
            <a:r>
              <a:rPr lang="en-US" altLang="zh-CN" dirty="0"/>
              <a:t>1866MHz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42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60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    参见阎石</a:t>
            </a:r>
            <a:r>
              <a:rPr lang="en-US" altLang="zh-CN" dirty="0">
                <a:latin typeface="Arial" pitchFamily="34" charset="0"/>
              </a:rPr>
              <a:t>《</a:t>
            </a:r>
            <a:r>
              <a:rPr lang="zh-CN" altLang="en-US" dirty="0">
                <a:latin typeface="Arial" pitchFamily="34" charset="0"/>
              </a:rPr>
              <a:t>数字电子技术基础（第五版）</a:t>
            </a:r>
            <a:r>
              <a:rPr lang="en-US" altLang="zh-CN" dirty="0">
                <a:latin typeface="Arial" pitchFamily="34" charset="0"/>
              </a:rPr>
              <a:t>》P369</a:t>
            </a:r>
            <a:r>
              <a:rPr lang="zh-CN" altLang="en-US" dirty="0">
                <a:latin typeface="Arial" pitchFamily="34" charset="0"/>
              </a:rPr>
              <a:t> </a:t>
            </a:r>
          </a:p>
          <a:p>
            <a:r>
              <a:rPr lang="en-US" altLang="zh-CN" dirty="0">
                <a:latin typeface="Arial" pitchFamily="34" charset="0"/>
              </a:rPr>
              <a:t>    6</a:t>
            </a:r>
            <a:r>
              <a:rPr lang="zh-CN" altLang="en-US" dirty="0">
                <a:latin typeface="Arial" pitchFamily="34" charset="0"/>
              </a:rPr>
              <a:t>管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静态存储单元电路结构包括由</a:t>
            </a:r>
            <a:r>
              <a:rPr lang="en-US" altLang="zh-CN" dirty="0">
                <a:latin typeface="Arial" pitchFamily="34" charset="0"/>
              </a:rPr>
              <a:t>6</a:t>
            </a:r>
            <a:r>
              <a:rPr lang="zh-CN" altLang="en-US" dirty="0">
                <a:latin typeface="Arial" pitchFamily="34" charset="0"/>
              </a:rPr>
              <a:t>个增强型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管组成的存储单元，以及由缓冲器和反相器组成的输入输出控制电路（控制数据的流向）。</a:t>
            </a:r>
          </a:p>
          <a:p>
            <a:r>
              <a:rPr lang="en-US" altLang="zh-CN" b="1" dirty="0">
                <a:latin typeface="Arial" pitchFamily="34" charset="0"/>
              </a:rPr>
              <a:t>    T1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T2</a:t>
            </a:r>
            <a:r>
              <a:rPr lang="zh-CN" altLang="en-US" b="1" dirty="0">
                <a:latin typeface="Arial" pitchFamily="34" charset="0"/>
              </a:rPr>
              <a:t> 及</a:t>
            </a:r>
            <a:r>
              <a:rPr lang="en-US" altLang="zh-CN" b="1" dirty="0">
                <a:latin typeface="Arial" pitchFamily="34" charset="0"/>
              </a:rPr>
              <a:t>T3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T4</a:t>
            </a:r>
            <a:r>
              <a:rPr lang="zh-CN" altLang="en-US" dirty="0">
                <a:latin typeface="Arial" pitchFamily="34" charset="0"/>
              </a:rPr>
              <a:t>为两个增强型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管反相器交叉耦合而成的</a:t>
            </a:r>
            <a:r>
              <a:rPr lang="en-US" altLang="zh-CN" dirty="0">
                <a:latin typeface="Arial" pitchFamily="34" charset="0"/>
              </a:rPr>
              <a:t>RS</a:t>
            </a:r>
            <a:r>
              <a:rPr lang="zh-CN" altLang="en-US" dirty="0">
                <a:latin typeface="Arial" pitchFamily="34" charset="0"/>
              </a:rPr>
              <a:t>触发器，它有两个稳定的状态，分别用来存储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矩阵译码：行地址译码器的输出为字线</a:t>
            </a:r>
            <a:r>
              <a:rPr lang="en-US" altLang="zh-CN" dirty="0">
                <a:latin typeface="Arial" pitchFamily="34" charset="0"/>
              </a:rPr>
              <a:t>Xi</a:t>
            </a:r>
            <a:r>
              <a:rPr lang="zh-CN" altLang="en-US" dirty="0">
                <a:latin typeface="Arial" pitchFamily="34" charset="0"/>
              </a:rPr>
              <a:t>，列地址译码器的输出为</a:t>
            </a:r>
            <a:r>
              <a:rPr lang="en-US" altLang="zh-CN" dirty="0" err="1">
                <a:latin typeface="Arial" pitchFamily="34" charset="0"/>
              </a:rPr>
              <a:t>Yj</a:t>
            </a:r>
            <a:r>
              <a:rPr lang="zh-CN" altLang="en-US" dirty="0">
                <a:latin typeface="Arial" pitchFamily="34" charset="0"/>
              </a:rPr>
              <a:t>。</a:t>
            </a:r>
            <a:r>
              <a:rPr lang="en-US" altLang="zh-CN" dirty="0" err="1">
                <a:latin typeface="Arial" pitchFamily="34" charset="0"/>
              </a:rPr>
              <a:t>Bj</a:t>
            </a:r>
            <a:r>
              <a:rPr lang="zh-CN" altLang="en-US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/</a:t>
            </a:r>
            <a:r>
              <a:rPr lang="en-US" altLang="zh-CN" dirty="0" err="1">
                <a:latin typeface="Arial" pitchFamily="34" charset="0"/>
              </a:rPr>
              <a:t>Bj</a:t>
            </a:r>
            <a:r>
              <a:rPr lang="zh-CN" altLang="en-US" dirty="0">
                <a:latin typeface="Arial" pitchFamily="34" charset="0"/>
              </a:rPr>
              <a:t>为位线。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</a:t>
            </a:r>
            <a:r>
              <a:rPr lang="zh-CN" altLang="zh-CN" dirty="0">
                <a:latin typeface="Arial" pitchFamily="34" charset="0"/>
              </a:rPr>
              <a:t>若干个存储单元形成一个字，</a:t>
            </a:r>
            <a:r>
              <a:rPr lang="zh-CN" altLang="zh-CN" b="1" dirty="0">
                <a:latin typeface="Arial" pitchFamily="34" charset="0"/>
              </a:rPr>
              <a:t>字线</a:t>
            </a:r>
            <a:r>
              <a:rPr lang="zh-CN" altLang="zh-CN" dirty="0">
                <a:latin typeface="Arial" pitchFamily="34" charset="0"/>
              </a:rPr>
              <a:t>用来选中构成一个字的所有存储单元。</a:t>
            </a:r>
            <a:r>
              <a:rPr lang="zh-CN" altLang="zh-CN" b="1" dirty="0">
                <a:latin typeface="Arial" pitchFamily="34" charset="0"/>
              </a:rPr>
              <a:t>位线</a:t>
            </a:r>
            <a:r>
              <a:rPr lang="zh-CN" altLang="zh-CN" dirty="0">
                <a:latin typeface="Arial" pitchFamily="34" charset="0"/>
              </a:rPr>
              <a:t>用来将一个字中的某个存储单元的数据输出到数据线上，或者将数据线上的数据存储到存储单元中。</a:t>
            </a:r>
            <a:endParaRPr lang="en-US" altLang="zh-CN" dirty="0">
              <a:latin typeface="Arial" pitchFamily="34" charset="0"/>
            </a:endParaRPr>
          </a:p>
          <a:p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5</a:t>
            </a:r>
            <a:r>
              <a:rPr lang="zh-CN" altLang="en-US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6</a:t>
            </a:r>
            <a:r>
              <a:rPr lang="zh-CN" altLang="en-US" dirty="0">
                <a:latin typeface="Arial" pitchFamily="34" charset="0"/>
              </a:rPr>
              <a:t> 的开关状态由字线</a:t>
            </a:r>
            <a:r>
              <a:rPr lang="en-US" altLang="zh-CN" dirty="0" err="1">
                <a:latin typeface="Arial" pitchFamily="34" charset="0"/>
              </a:rPr>
              <a:t>Xj</a:t>
            </a:r>
            <a:r>
              <a:rPr lang="zh-CN" altLang="en-US" dirty="0">
                <a:latin typeface="Arial" pitchFamily="34" charset="0"/>
              </a:rPr>
              <a:t>的状态决定</a:t>
            </a:r>
            <a:endParaRPr lang="en-US" altLang="zh-CN" dirty="0">
              <a:latin typeface="Arial" pitchFamily="34" charset="0"/>
            </a:endParaRPr>
          </a:p>
          <a:p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7</a:t>
            </a:r>
            <a:r>
              <a:rPr lang="zh-CN" altLang="en-US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T</a:t>
            </a:r>
            <a:r>
              <a:rPr lang="en-US" altLang="zh-CN" baseline="-25000" dirty="0">
                <a:latin typeface="Arial" pitchFamily="34" charset="0"/>
              </a:rPr>
              <a:t>8</a:t>
            </a:r>
            <a:r>
              <a:rPr lang="zh-CN" altLang="en-US" dirty="0">
                <a:latin typeface="Arial" pitchFamily="34" charset="0"/>
              </a:rPr>
              <a:t> 的开关状态由列地址译码器的输出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控制，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en-US" altLang="zh-CN" dirty="0">
                <a:latin typeface="Arial" pitchFamily="34" charset="0"/>
              </a:rPr>
              <a:t>=1</a:t>
            </a:r>
            <a:r>
              <a:rPr lang="zh-CN" altLang="en-US" dirty="0">
                <a:latin typeface="Arial" pitchFamily="34" charset="0"/>
              </a:rPr>
              <a:t>时导通</a:t>
            </a:r>
            <a:r>
              <a:rPr lang="zh-CN" altLang="en-US" baseline="-25000" dirty="0">
                <a:latin typeface="Arial" pitchFamily="34" charset="0"/>
              </a:rPr>
              <a:t>，</a:t>
            </a:r>
            <a:r>
              <a:rPr lang="en-US" altLang="zh-CN" dirty="0" err="1">
                <a:latin typeface="Arial" pitchFamily="34" charset="0"/>
              </a:rPr>
              <a:t>Y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=0</a:t>
            </a:r>
            <a:r>
              <a:rPr lang="zh-CN" altLang="en-US" dirty="0">
                <a:latin typeface="Arial" pitchFamily="34" charset="0"/>
              </a:rPr>
              <a:t>时截止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由于</a:t>
            </a:r>
            <a:r>
              <a:rPr lang="en-US" altLang="zh-CN" dirty="0">
                <a:latin typeface="Arial" pitchFamily="34" charset="0"/>
              </a:rPr>
              <a:t>CMOS</a:t>
            </a:r>
            <a:r>
              <a:rPr lang="zh-CN" altLang="en-US" dirty="0">
                <a:latin typeface="Arial" pitchFamily="34" charset="0"/>
              </a:rPr>
              <a:t>比</a:t>
            </a:r>
            <a:r>
              <a:rPr lang="en-US" altLang="zh-CN" dirty="0">
                <a:latin typeface="Arial" pitchFamily="34" charset="0"/>
              </a:rPr>
              <a:t>NMOS</a:t>
            </a:r>
            <a:r>
              <a:rPr lang="zh-CN" altLang="en-US" dirty="0">
                <a:latin typeface="Arial" pitchFamily="34" charset="0"/>
              </a:rPr>
              <a:t>功耗低，目前一般都使用</a:t>
            </a:r>
            <a:r>
              <a:rPr lang="en-US" altLang="zh-CN" dirty="0">
                <a:latin typeface="Arial" pitchFamily="34" charset="0"/>
              </a:rPr>
              <a:t>CMOS</a:t>
            </a:r>
            <a:r>
              <a:rPr lang="zh-CN" altLang="en-US" dirty="0">
                <a:latin typeface="Arial" pitchFamily="34" charset="0"/>
              </a:rPr>
              <a:t>工艺制作</a:t>
            </a:r>
            <a:r>
              <a:rPr lang="en-US" altLang="zh-CN" dirty="0">
                <a:latin typeface="Arial" pitchFamily="34" charset="0"/>
              </a:rPr>
              <a:t>SRAM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4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    当存储单元所在的一行和所在的一列同时被选中后，</a:t>
            </a:r>
            <a:r>
              <a:rPr lang="en-US" altLang="zh-CN" b="1" dirty="0">
                <a:latin typeface="Arial" pitchFamily="34" charset="0"/>
              </a:rPr>
              <a:t>X</a:t>
            </a:r>
            <a:r>
              <a:rPr lang="en-US" altLang="zh-CN" b="1" baseline="-25000" dirty="0">
                <a:latin typeface="Arial" pitchFamily="34" charset="0"/>
              </a:rPr>
              <a:t>i</a:t>
            </a:r>
            <a:r>
              <a:rPr lang="en-US" altLang="zh-CN" b="1" dirty="0">
                <a:latin typeface="Arial" pitchFamily="34" charset="0"/>
              </a:rPr>
              <a:t>=1</a:t>
            </a:r>
            <a:r>
              <a:rPr lang="zh-CN" altLang="en-US" b="1" dirty="0">
                <a:latin typeface="Arial" pitchFamily="34" charset="0"/>
              </a:rPr>
              <a:t>，</a:t>
            </a:r>
            <a:r>
              <a:rPr lang="en-US" altLang="zh-CN" b="1" dirty="0" err="1">
                <a:latin typeface="Arial" pitchFamily="34" charset="0"/>
              </a:rPr>
              <a:t>Y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en-US" altLang="zh-CN" b="1" dirty="0">
                <a:latin typeface="Arial" pitchFamily="34" charset="0"/>
              </a:rPr>
              <a:t>=1</a:t>
            </a:r>
            <a:r>
              <a:rPr lang="zh-CN" altLang="en-US" dirty="0">
                <a:latin typeface="Arial" pitchFamily="34" charset="0"/>
              </a:rPr>
              <a:t>，则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5</a:t>
            </a:r>
            <a:r>
              <a:rPr lang="zh-CN" altLang="en-US" b="1" dirty="0">
                <a:latin typeface="Arial" pitchFamily="34" charset="0"/>
              </a:rPr>
              <a:t>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6</a:t>
            </a:r>
            <a:r>
              <a:rPr lang="zh-CN" altLang="en-US" b="1" dirty="0">
                <a:latin typeface="Arial" pitchFamily="34" charset="0"/>
              </a:rPr>
              <a:t> 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7</a:t>
            </a:r>
            <a:r>
              <a:rPr lang="zh-CN" altLang="en-US" b="1" dirty="0">
                <a:latin typeface="Arial" pitchFamily="34" charset="0"/>
              </a:rPr>
              <a:t> 、</a:t>
            </a:r>
            <a:r>
              <a:rPr lang="en-US" altLang="zh-CN" b="1" dirty="0">
                <a:latin typeface="Arial" pitchFamily="34" charset="0"/>
              </a:rPr>
              <a:t>T</a:t>
            </a:r>
            <a:r>
              <a:rPr lang="en-US" altLang="zh-CN" b="1" baseline="-25000" dirty="0">
                <a:latin typeface="Arial" pitchFamily="34" charset="0"/>
              </a:rPr>
              <a:t>8</a:t>
            </a:r>
            <a:r>
              <a:rPr lang="zh-CN" altLang="en-US" b="1" dirty="0">
                <a:latin typeface="Arial" pitchFamily="34" charset="0"/>
              </a:rPr>
              <a:t>均导通，</a:t>
            </a:r>
            <a:r>
              <a:rPr lang="en-US" altLang="zh-CN" b="1" dirty="0">
                <a:latin typeface="Arial" pitchFamily="34" charset="0"/>
              </a:rPr>
              <a:t> Q</a:t>
            </a:r>
            <a:r>
              <a:rPr lang="zh-CN" altLang="en-US" b="1" dirty="0">
                <a:latin typeface="Arial" pitchFamily="34" charset="0"/>
              </a:rPr>
              <a:t>和</a:t>
            </a:r>
            <a:r>
              <a:rPr lang="en-US" altLang="zh-CN" b="1" dirty="0">
                <a:latin typeface="Arial" pitchFamily="34" charset="0"/>
              </a:rPr>
              <a:t>/Q</a:t>
            </a:r>
            <a:r>
              <a:rPr lang="zh-CN" altLang="en-US" b="1" dirty="0">
                <a:latin typeface="Arial" pitchFamily="34" charset="0"/>
              </a:rPr>
              <a:t>与位线</a:t>
            </a:r>
            <a:r>
              <a:rPr lang="en-US" altLang="zh-CN" b="1" dirty="0" err="1">
                <a:latin typeface="Arial" pitchFamily="34" charset="0"/>
              </a:rPr>
              <a:t>B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zh-CN" altLang="en-US" b="1" dirty="0">
                <a:latin typeface="Arial" pitchFamily="34" charset="0"/>
              </a:rPr>
              <a:t>和</a:t>
            </a:r>
            <a:r>
              <a:rPr lang="en-US" altLang="zh-CN" b="1" dirty="0">
                <a:latin typeface="Arial" pitchFamily="34" charset="0"/>
              </a:rPr>
              <a:t>/</a:t>
            </a:r>
            <a:r>
              <a:rPr lang="en-US" altLang="zh-CN" b="1" dirty="0" err="1">
                <a:latin typeface="Arial" pitchFamily="34" charset="0"/>
              </a:rPr>
              <a:t>B</a:t>
            </a:r>
            <a:r>
              <a:rPr lang="en-US" altLang="zh-CN" b="1" baseline="-25000" dirty="0" err="1">
                <a:latin typeface="Arial" pitchFamily="34" charset="0"/>
              </a:rPr>
              <a:t>j</a:t>
            </a:r>
            <a:r>
              <a:rPr lang="zh-CN" altLang="en-US" b="1" dirty="0">
                <a:latin typeface="Arial" pitchFamily="34" charset="0"/>
              </a:rPr>
              <a:t>接通</a:t>
            </a:r>
          </a:p>
          <a:p>
            <a:r>
              <a:rPr lang="zh-CN" altLang="en-US" b="1" dirty="0">
                <a:latin typeface="Arial" pitchFamily="34" charset="0"/>
              </a:rPr>
              <a:t>    </a:t>
            </a:r>
            <a:r>
              <a:rPr lang="zh-CN" altLang="zh-CN" b="1" dirty="0">
                <a:latin typeface="Arial" pitchFamily="34" charset="0"/>
              </a:rPr>
              <a:t> </a:t>
            </a:r>
            <a:r>
              <a:rPr lang="zh-CN" altLang="zh-CN" dirty="0">
                <a:latin typeface="Arial" pitchFamily="34" charset="0"/>
              </a:rPr>
              <a:t>由于</a:t>
            </a:r>
            <a:r>
              <a:rPr lang="en-US" altLang="zh-CN" dirty="0">
                <a:latin typeface="Arial" pitchFamily="34" charset="0"/>
              </a:rPr>
              <a:t>/CS=0</a:t>
            </a:r>
            <a:r>
              <a:rPr lang="zh-CN" altLang="zh-CN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/WR=0</a:t>
            </a:r>
            <a:r>
              <a:rPr lang="zh-CN" altLang="zh-CN" dirty="0">
                <a:latin typeface="Arial" pitchFamily="34" charset="0"/>
              </a:rPr>
              <a:t>，所以，</a:t>
            </a:r>
            <a:r>
              <a:rPr lang="en-US" altLang="zh-CN" dirty="0">
                <a:latin typeface="Arial" pitchFamily="34" charset="0"/>
              </a:rPr>
              <a:t>A1</a:t>
            </a:r>
            <a:r>
              <a:rPr lang="zh-CN" altLang="zh-CN" dirty="0">
                <a:latin typeface="Arial" pitchFamily="34" charset="0"/>
              </a:rPr>
              <a:t>的使能端信号为“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zh-CN" dirty="0">
                <a:latin typeface="Arial" pitchFamily="34" charset="0"/>
              </a:rPr>
              <a:t>”，</a:t>
            </a:r>
            <a:r>
              <a:rPr lang="en-US" altLang="zh-CN" dirty="0">
                <a:latin typeface="Arial" pitchFamily="34" charset="0"/>
              </a:rPr>
              <a:t>A2</a:t>
            </a:r>
            <a:r>
              <a:rPr lang="zh-CN" altLang="zh-CN" dirty="0">
                <a:latin typeface="Arial" pitchFamily="34" charset="0"/>
              </a:rPr>
              <a:t>、</a:t>
            </a:r>
            <a:r>
              <a:rPr lang="en-US" altLang="zh-CN" dirty="0">
                <a:latin typeface="Arial" pitchFamily="34" charset="0"/>
              </a:rPr>
              <a:t>A3</a:t>
            </a:r>
            <a:r>
              <a:rPr lang="zh-CN" altLang="zh-CN" dirty="0">
                <a:latin typeface="Arial" pitchFamily="34" charset="0"/>
              </a:rPr>
              <a:t>的使能端信号为“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zh-CN" dirty="0">
                <a:latin typeface="Arial" pitchFamily="34" charset="0"/>
              </a:rPr>
              <a:t>”，故</a:t>
            </a:r>
            <a:r>
              <a:rPr lang="en-US" altLang="zh-CN" dirty="0">
                <a:latin typeface="Arial" pitchFamily="34" charset="0"/>
              </a:rPr>
              <a:t>A1 </a:t>
            </a:r>
            <a:r>
              <a:rPr lang="zh-CN" altLang="zh-CN" dirty="0">
                <a:latin typeface="Arial" pitchFamily="34" charset="0"/>
              </a:rPr>
              <a:t>截止，</a:t>
            </a:r>
            <a:r>
              <a:rPr lang="en-US" altLang="zh-CN" dirty="0">
                <a:latin typeface="Arial" pitchFamily="34" charset="0"/>
              </a:rPr>
              <a:t>A2 </a:t>
            </a:r>
            <a:r>
              <a:rPr lang="zh-CN" altLang="zh-CN" dirty="0">
                <a:latin typeface="Arial" pitchFamily="34" charset="0"/>
              </a:rPr>
              <a:t>和</a:t>
            </a:r>
            <a:r>
              <a:rPr lang="en-US" altLang="zh-CN" dirty="0">
                <a:latin typeface="Arial" pitchFamily="34" charset="0"/>
              </a:rPr>
              <a:t>A3 </a:t>
            </a:r>
            <a:r>
              <a:rPr lang="zh-CN" altLang="zh-CN" dirty="0">
                <a:latin typeface="Arial" pitchFamily="34" charset="0"/>
              </a:rPr>
              <a:t>导通，加在</a:t>
            </a:r>
            <a:r>
              <a:rPr lang="en-US" altLang="zh-CN" dirty="0">
                <a:latin typeface="Arial" pitchFamily="34" charset="0"/>
              </a:rPr>
              <a:t>D</a:t>
            </a:r>
            <a:r>
              <a:rPr lang="zh-CN" altLang="zh-CN" dirty="0">
                <a:latin typeface="Arial" pitchFamily="34" charset="0"/>
              </a:rPr>
              <a:t>端的数据被写入存储单元</a:t>
            </a:r>
            <a:r>
              <a:rPr lang="zh-CN" altLang="zh-CN" b="1" dirty="0">
                <a:latin typeface="Arial" pitchFamily="34" charset="0"/>
              </a:rPr>
              <a:t>。</a:t>
            </a:r>
            <a:endParaRPr lang="en-US" altLang="zh-CN" b="1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    若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D=1</a:t>
            </a:r>
            <a:r>
              <a:rPr lang="zh-CN" altLang="en-US" dirty="0">
                <a:latin typeface="Arial" pitchFamily="34" charset="0"/>
              </a:rPr>
              <a:t>，则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2</a:t>
            </a:r>
            <a:r>
              <a:rPr lang="zh-CN" altLang="en-US" dirty="0">
                <a:latin typeface="Arial" pitchFamily="34" charset="0"/>
              </a:rPr>
              <a:t> 输出为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A</a:t>
            </a:r>
            <a:r>
              <a:rPr lang="en-US" altLang="zh-CN" baseline="-25000" dirty="0">
                <a:latin typeface="Arial" pitchFamily="34" charset="0"/>
              </a:rPr>
              <a:t>3</a:t>
            </a:r>
            <a:r>
              <a:rPr lang="zh-CN" altLang="en-US" baseline="-25000" dirty="0">
                <a:latin typeface="Arial" pitchFamily="34" charset="0"/>
              </a:rPr>
              <a:t> </a:t>
            </a:r>
            <a:r>
              <a:rPr lang="zh-CN" altLang="en-US" dirty="0">
                <a:latin typeface="Arial" pitchFamily="34" charset="0"/>
              </a:rPr>
              <a:t>输出为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en-US" dirty="0">
                <a:latin typeface="Arial" pitchFamily="34" charset="0"/>
              </a:rPr>
              <a:t>，，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zh-CN" altLang="en-US" dirty="0">
                <a:latin typeface="Arial" pitchFamily="34" charset="0"/>
              </a:rPr>
              <a:t>即</a:t>
            </a:r>
            <a:r>
              <a:rPr lang="en-US" altLang="zh-CN" dirty="0" err="1">
                <a:latin typeface="Arial" pitchFamily="34" charset="0"/>
              </a:rPr>
              <a:t>B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为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/</a:t>
            </a:r>
            <a:r>
              <a:rPr lang="en-US" altLang="zh-CN" dirty="0" err="1">
                <a:latin typeface="Arial" pitchFamily="34" charset="0"/>
              </a:rPr>
              <a:t>B</a:t>
            </a:r>
            <a:r>
              <a:rPr lang="en-US" altLang="zh-CN" baseline="-25000" dirty="0" err="1">
                <a:latin typeface="Arial" pitchFamily="34" charset="0"/>
              </a:rPr>
              <a:t>j</a:t>
            </a:r>
            <a:r>
              <a:rPr lang="zh-CN" altLang="en-US" dirty="0">
                <a:latin typeface="Arial" pitchFamily="34" charset="0"/>
              </a:rPr>
              <a:t>为</a:t>
            </a:r>
            <a:r>
              <a:rPr lang="en-US" altLang="zh-CN" dirty="0">
                <a:latin typeface="Arial" pitchFamily="34" charset="0"/>
              </a:rPr>
              <a:t>0——VGS3=1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 VGS1=0</a:t>
            </a:r>
            <a:r>
              <a:rPr lang="zh-CN" altLang="en-US" dirty="0">
                <a:latin typeface="Arial" pitchFamily="34" charset="0"/>
              </a:rPr>
              <a:t>，所以</a:t>
            </a:r>
            <a:r>
              <a:rPr lang="en-US" altLang="zh-CN" dirty="0">
                <a:latin typeface="Arial" pitchFamily="34" charset="0"/>
              </a:rPr>
              <a:t>T3</a:t>
            </a:r>
            <a:r>
              <a:rPr lang="zh-CN" altLang="en-US" dirty="0">
                <a:latin typeface="Arial" pitchFamily="34" charset="0"/>
              </a:rPr>
              <a:t>导通 ，</a:t>
            </a:r>
            <a:r>
              <a:rPr lang="en-US" altLang="zh-CN" dirty="0">
                <a:latin typeface="Arial" pitchFamily="34" charset="0"/>
              </a:rPr>
              <a:t>T1</a:t>
            </a:r>
            <a:r>
              <a:rPr lang="zh-CN" altLang="en-US" dirty="0">
                <a:latin typeface="Arial" pitchFamily="34" charset="0"/>
              </a:rPr>
              <a:t>截止，</a:t>
            </a:r>
            <a:r>
              <a:rPr lang="zh-CN" altLang="en-US" dirty="0">
                <a:solidFill>
                  <a:srgbClr val="CC0066"/>
                </a:solidFill>
                <a:latin typeface="Arial" pitchFamily="34" charset="0"/>
              </a:rPr>
              <a:t>写入</a:t>
            </a:r>
            <a:r>
              <a:rPr lang="en-US" altLang="zh-CN" dirty="0">
                <a:solidFill>
                  <a:srgbClr val="CC0066"/>
                </a:solidFill>
                <a:latin typeface="Arial" pitchFamily="34" charset="0"/>
              </a:rPr>
              <a:t>Q=</a:t>
            </a:r>
            <a:r>
              <a:rPr lang="zh-CN" altLang="en-US" dirty="0">
                <a:solidFill>
                  <a:srgbClr val="CC0066"/>
                </a:solidFill>
                <a:latin typeface="Arial" pitchFamily="34" charset="0"/>
              </a:rPr>
              <a:t> 1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  <a:p>
            <a:endParaRPr lang="en-US" altLang="zh-C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90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8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4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</a:t>
            </a:r>
            <a:r>
              <a:rPr lang="zh-CN" altLang="en-US" dirty="0"/>
              <a:t>通过一个下拉电阻接到逻辑地上（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），或者通过一个上拉电阻接到电源上（</a:t>
            </a:r>
            <a:r>
              <a:rPr lang="en-US" altLang="zh-CN" dirty="0"/>
              <a:t>C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7890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1" y="1"/>
            <a:ext cx="9935633" cy="549275"/>
          </a:xfrm>
          <a:prstGeom prst="rect">
            <a:avLst/>
          </a:prstGeom>
          <a:solidFill>
            <a:srgbClr val="C302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3200" b="1">
              <a:solidFill>
                <a:schemeClr val="tx2"/>
              </a:solidFill>
            </a:endParaRPr>
          </a:p>
        </p:txBody>
      </p:sp>
      <p:sp>
        <p:nvSpPr>
          <p:cNvPr id="3" name="Line 10"/>
          <p:cNvSpPr>
            <a:spLocks noChangeShapeType="1"/>
          </p:cNvSpPr>
          <p:nvPr userDrawn="1"/>
        </p:nvSpPr>
        <p:spPr bwMode="auto">
          <a:xfrm flipV="1">
            <a:off x="624417" y="2852738"/>
            <a:ext cx="10752667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endParaRPr lang="zh-CN" altLang="en-US" sz="2400">
              <a:ea typeface="+mn-ea"/>
            </a:endParaRPr>
          </a:p>
        </p:txBody>
      </p:sp>
      <p:sp>
        <p:nvSpPr>
          <p:cNvPr id="4" name="Line 11"/>
          <p:cNvSpPr>
            <a:spLocks noChangeShapeType="1"/>
          </p:cNvSpPr>
          <p:nvPr userDrawn="1"/>
        </p:nvSpPr>
        <p:spPr bwMode="auto">
          <a:xfrm>
            <a:off x="9935633" y="0"/>
            <a:ext cx="0" cy="59499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endParaRPr lang="zh-CN" altLang="en-US" sz="2400">
              <a:ea typeface="+mn-ea"/>
            </a:endParaRPr>
          </a:p>
        </p:txBody>
      </p:sp>
      <p:grpSp>
        <p:nvGrpSpPr>
          <p:cNvPr id="5" name="Group 12"/>
          <p:cNvGrpSpPr>
            <a:grpSpLocks/>
          </p:cNvGrpSpPr>
          <p:nvPr userDrawn="1"/>
        </p:nvGrpSpPr>
        <p:grpSpPr bwMode="auto">
          <a:xfrm>
            <a:off x="10128251" y="188913"/>
            <a:ext cx="1784349" cy="2189162"/>
            <a:chOff x="4704" y="1885"/>
            <a:chExt cx="843" cy="1379"/>
          </a:xfrm>
        </p:grpSpPr>
        <p:sp>
          <p:nvSpPr>
            <p:cNvPr id="6" name="Oval 13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0" name="Oval 17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1" name="Oval 18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19" name="Oval 26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3" name="Oval 30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8" name="Oval 35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29" name="Oval 36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1" name="Oval 38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2" name="Oval 39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3" name="Oval 40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4" name="Oval 41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5" name="Oval 42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  <p:sp>
          <p:nvSpPr>
            <p:cNvPr id="36" name="Oval 43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400"/>
            </a:p>
          </p:txBody>
        </p:sp>
      </p:grpSp>
      <p:sp>
        <p:nvSpPr>
          <p:cNvPr id="37" name="Rectangle 44"/>
          <p:cNvSpPr>
            <a:spLocks noChangeArrowheads="1"/>
          </p:cNvSpPr>
          <p:nvPr userDrawn="1"/>
        </p:nvSpPr>
        <p:spPr bwMode="auto">
          <a:xfrm>
            <a:off x="6351" y="6742114"/>
            <a:ext cx="11465983" cy="71437"/>
          </a:xfrm>
          <a:prstGeom prst="rect">
            <a:avLst/>
          </a:prstGeom>
          <a:solidFill>
            <a:srgbClr val="E8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sp>
        <p:nvSpPr>
          <p:cNvPr id="38" name="Rectangle 45"/>
          <p:cNvSpPr>
            <a:spLocks noChangeArrowheads="1"/>
          </p:cNvSpPr>
          <p:nvPr userDrawn="1"/>
        </p:nvSpPr>
        <p:spPr bwMode="auto">
          <a:xfrm>
            <a:off x="14818" y="6811964"/>
            <a:ext cx="12187767" cy="73025"/>
          </a:xfrm>
          <a:prstGeom prst="rect">
            <a:avLst/>
          </a:prstGeom>
          <a:solidFill>
            <a:srgbClr val="C9561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sp>
        <p:nvSpPr>
          <p:cNvPr id="39" name="Rectangle 46"/>
          <p:cNvSpPr>
            <a:spLocks noChangeArrowheads="1"/>
          </p:cNvSpPr>
          <p:nvPr userDrawn="1"/>
        </p:nvSpPr>
        <p:spPr bwMode="auto">
          <a:xfrm>
            <a:off x="2117" y="6577013"/>
            <a:ext cx="11463867" cy="165100"/>
          </a:xfrm>
          <a:prstGeom prst="rect">
            <a:avLst/>
          </a:prstGeom>
          <a:solidFill>
            <a:srgbClr val="FCC24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pic>
        <p:nvPicPr>
          <p:cNvPr id="40" name="Picture 47" descr="buaa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597650"/>
            <a:ext cx="1775884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034695" y="1125538"/>
            <a:ext cx="3344505" cy="223035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608348" y="404814"/>
            <a:ext cx="770852" cy="28987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830849" y="404814"/>
            <a:ext cx="2728952" cy="28987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404813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404813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64342"/>
            <a:ext cx="5567281" cy="632410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63490" name="Picture 2" descr="E:\Work buaa\Other\北航\软件学院图标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492333"/>
            <a:ext cx="3312368" cy="6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4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0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36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8" y="564339"/>
            <a:ext cx="8254245" cy="663787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1"/>
            <a:ext cx="7010400" cy="372603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5"/>
            <a:ext cx="10464800" cy="1897955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716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217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217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1326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37260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704746"/>
            <a:ext cx="5386917" cy="4701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834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704746"/>
            <a:ext cx="5389033" cy="4701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834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0690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01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404814"/>
            <a:ext cx="7010400" cy="372603"/>
          </a:xfrm>
        </p:spPr>
        <p:txBody>
          <a:bodyPr/>
          <a:lstStyle>
            <a:lvl1pPr>
              <a:defRPr i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125538"/>
            <a:ext cx="10464800" cy="17594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48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0131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48"/>
            <a:ext cx="7010400" cy="372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9441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2776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413" y="116633"/>
            <a:ext cx="9144000" cy="37260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20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586827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4121950"/>
            <a:ext cx="10363200" cy="2849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18856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8856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37260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43246"/>
            <a:ext cx="5386917" cy="3316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6501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843246"/>
            <a:ext cx="5389033" cy="3316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6501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116038"/>
            <a:ext cx="4011084" cy="319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159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2148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48276"/>
            <a:ext cx="7315200" cy="319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217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2148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0"/>
            <a:ext cx="9840384" cy="260350"/>
          </a:xfrm>
          <a:prstGeom prst="rect">
            <a:avLst/>
          </a:prstGeom>
          <a:solidFill>
            <a:srgbClr val="C302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24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404813"/>
            <a:ext cx="7010400" cy="3726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 flipV="1">
            <a:off x="814917" y="836613"/>
            <a:ext cx="10752667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endParaRPr lang="zh-CN" altLang="en-US" sz="2400">
              <a:ea typeface="+mn-ea"/>
            </a:endParaRP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125538"/>
            <a:ext cx="10464800" cy="22303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This is our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  <a:p>
            <a:pPr lvl="0"/>
            <a:r>
              <a:rPr lang="en-US" altLang="zh-CN"/>
              <a:t>This is our next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6351" y="6742114"/>
            <a:ext cx="11465983" cy="71437"/>
          </a:xfrm>
          <a:prstGeom prst="rect">
            <a:avLst/>
          </a:prstGeom>
          <a:solidFill>
            <a:srgbClr val="E8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14818" y="6811964"/>
            <a:ext cx="12187767" cy="73025"/>
          </a:xfrm>
          <a:prstGeom prst="rect">
            <a:avLst/>
          </a:prstGeom>
          <a:solidFill>
            <a:srgbClr val="C9561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117" y="6577013"/>
            <a:ext cx="11463867" cy="165100"/>
          </a:xfrm>
          <a:prstGeom prst="rect">
            <a:avLst/>
          </a:prstGeom>
          <a:solidFill>
            <a:srgbClr val="FCC24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400"/>
          </a:p>
        </p:txBody>
      </p:sp>
      <p:sp>
        <p:nvSpPr>
          <p:cNvPr id="1042" name="Text Box 18"/>
          <p:cNvSpPr txBox="1">
            <a:spLocks noChangeArrowheads="1"/>
          </p:cNvSpPr>
          <p:nvPr userDrawn="1"/>
        </p:nvSpPr>
        <p:spPr bwMode="auto">
          <a:xfrm>
            <a:off x="11377084" y="6524625"/>
            <a:ext cx="76834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fld id="{0EED3CC7-0B68-442A-BA1A-033631C98E86}" type="slidenum">
              <a:rPr lang="zh-CN" altLang="en-US" sz="1400">
                <a:solidFill>
                  <a:srgbClr val="000099"/>
                </a:solidFill>
              </a:rPr>
              <a:pPr algn="ctr" eaLnBrk="0" hangingPunct="0">
                <a:spcBef>
                  <a:spcPct val="50000"/>
                </a:spcBef>
                <a:defRPr/>
              </a:pPr>
              <a:t>‹#›</a:t>
            </a:fld>
            <a:endParaRPr lang="en-US" altLang="zh-CN" sz="1400">
              <a:solidFill>
                <a:srgbClr val="000099"/>
              </a:solidFill>
            </a:endParaRPr>
          </a:p>
        </p:txBody>
      </p:sp>
      <p:pic>
        <p:nvPicPr>
          <p:cNvPr id="36874" name="Picture 19" descr="buaa_1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" y="6597650"/>
            <a:ext cx="1775884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56" r:id="rId14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163" indent="-284163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338" indent="-193675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1050925" indent="-1920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1"/>
            <a:ext cx="7010400" cy="3726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359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11280577" y="6553201"/>
            <a:ext cx="8640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1200" b="0">
                <a:solidFill>
                  <a:srgbClr val="000099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1200" b="0" dirty="0">
              <a:solidFill>
                <a:srgbClr val="000099"/>
              </a:solidFill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163" indent="-284163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338" indent="-193675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1050925" indent="-192088" algn="l" rtl="0" eaLnBrk="0" fontAlgn="base" hangingPunct="0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RAM.sw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SRAM.sw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RAM.sw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9.png"/><Relationship Id="rId5" Type="http://schemas.openxmlformats.org/officeDocument/2006/relationships/image" Target="../media/image25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png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0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计算机硬件基础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级）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503712" y="3849579"/>
            <a:ext cx="5400600" cy="8755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47625" tIns="72900" rIns="47625" bIns="7290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3600" baseline="30000" dirty="0">
                <a:solidFill>
                  <a:srgbClr val="000066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牛建伟  王丽华  邓莹莹  李辉勇  李莹</a:t>
            </a:r>
            <a:endParaRPr lang="en-US" altLang="zh-CN" b="0" dirty="0">
              <a:solidFill>
                <a:srgbClr val="000066"/>
              </a:solidFill>
              <a:ea typeface="华文楷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9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10236528" cy="437273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只读存储器（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ROM）</a:t>
            </a:r>
          </a:p>
          <a:p>
            <a:pPr marL="812800" lvl="1" indent="-338138"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固定掩膜（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Masks）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ROM</a:t>
            </a:r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812800" lvl="1" indent="-338138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PROM（Programmable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ROM）：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一次性可编程</a:t>
            </a:r>
          </a:p>
          <a:p>
            <a:pPr marL="812800" lvl="1" indent="-338138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EPROM（Erasable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PROM）：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可擦除可编程（紫外线擦除）</a:t>
            </a:r>
          </a:p>
          <a:p>
            <a:pPr marL="812800" lvl="1" indent="-338138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EEPROM（Electrically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Erasable PROM）：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电擦除</a:t>
            </a:r>
          </a:p>
          <a:p>
            <a:pPr marL="812800" lvl="1" indent="-338138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Flash Memory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（闪存）：本质上属于电擦除可编程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ROM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，</a:t>
            </a:r>
            <a:r>
              <a:rPr lang="zh-CN" altLang="en-US" sz="2000" dirty="0">
                <a:ea typeface="宋体" pitchFamily="2" charset="-122"/>
              </a:rPr>
              <a:t>如</a:t>
            </a:r>
            <a:r>
              <a:rPr lang="en-US" altLang="zh-CN" sz="2000" dirty="0">
                <a:ea typeface="宋体" pitchFamily="2" charset="-122"/>
              </a:rPr>
              <a:t>SM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Smart Media</a:t>
            </a:r>
            <a:r>
              <a:rPr lang="zh-CN" altLang="en-US" sz="2000" dirty="0">
                <a:ea typeface="宋体" pitchFamily="2" charset="-122"/>
              </a:rPr>
              <a:t>）卡、</a:t>
            </a:r>
            <a:r>
              <a:rPr lang="en-US" altLang="zh-CN" sz="2000" dirty="0">
                <a:ea typeface="宋体" pitchFamily="2" charset="-122"/>
              </a:rPr>
              <a:t>CF (Compact Flash)</a:t>
            </a:r>
            <a:r>
              <a:rPr lang="zh-CN" altLang="en-US" sz="2000" dirty="0">
                <a:ea typeface="宋体" pitchFamily="2" charset="-122"/>
              </a:rPr>
              <a:t>卡，</a:t>
            </a:r>
            <a:r>
              <a:rPr lang="en-US" altLang="zh-CN" sz="2000" dirty="0">
                <a:ea typeface="宋体" pitchFamily="2" charset="-122"/>
              </a:rPr>
              <a:t>MMC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Multi Media Card</a:t>
            </a:r>
            <a:r>
              <a:rPr lang="zh-CN" altLang="en-US" sz="2000" dirty="0">
                <a:ea typeface="宋体" pitchFamily="2" charset="-122"/>
              </a:rPr>
              <a:t>）卡、</a:t>
            </a:r>
            <a:r>
              <a:rPr lang="en-US" altLang="zh-CN" sz="2000" dirty="0">
                <a:ea typeface="宋体" pitchFamily="2" charset="-122"/>
              </a:rPr>
              <a:t>SD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Secure Digital</a:t>
            </a:r>
            <a:r>
              <a:rPr lang="zh-CN" altLang="en-US" sz="2000" dirty="0">
                <a:ea typeface="宋体" pitchFamily="2" charset="-122"/>
              </a:rPr>
              <a:t>）卡和记忆棒（</a:t>
            </a:r>
            <a:r>
              <a:rPr lang="en-US" altLang="zh-CN" sz="2000" dirty="0">
                <a:ea typeface="宋体" pitchFamily="2" charset="-122"/>
              </a:rPr>
              <a:t>Memory Stick</a:t>
            </a:r>
            <a:r>
              <a:rPr lang="zh-CN" altLang="en-US" sz="2000" dirty="0">
                <a:ea typeface="宋体" pitchFamily="2" charset="-122"/>
              </a:rPr>
              <a:t>）等 。</a:t>
            </a:r>
          </a:p>
        </p:txBody>
      </p:sp>
      <p:pic>
        <p:nvPicPr>
          <p:cNvPr id="47108" name="Picture 2" descr="http://www.oki.com/en/press/2006/z05100e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4580558"/>
            <a:ext cx="2071688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 descr="http://www.rebios.net/biostools/ic/27c2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7313" y="4580559"/>
            <a:ext cx="1643062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0" descr="http://space.ednchina.com/upload/2008/11/19/b586e40e-8bc3-443d-b063-f0308bbaebb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1938" y="4509120"/>
            <a:ext cx="200025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8"/>
          <p:cNvSpPr txBox="1">
            <a:spLocks noChangeArrowheads="1"/>
          </p:cNvSpPr>
          <p:nvPr/>
        </p:nvSpPr>
        <p:spPr bwMode="auto">
          <a:xfrm>
            <a:off x="2381250" y="6009309"/>
            <a:ext cx="20002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Mask ROM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7112" name="TextBox 9"/>
          <p:cNvSpPr txBox="1">
            <a:spLocks noChangeArrowheads="1"/>
          </p:cNvSpPr>
          <p:nvPr/>
        </p:nvSpPr>
        <p:spPr bwMode="auto">
          <a:xfrm>
            <a:off x="5024438" y="6009309"/>
            <a:ext cx="20002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EPROM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7596189" y="6080745"/>
            <a:ext cx="2428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chemeClr val="tx1"/>
                </a:solidFill>
              </a:rPr>
              <a:t>U</a:t>
            </a:r>
            <a:r>
              <a:rPr lang="zh-CN" altLang="en-US" sz="1600">
                <a:solidFill>
                  <a:schemeClr val="tx1"/>
                </a:solidFill>
              </a:rPr>
              <a:t>盘上的</a:t>
            </a:r>
            <a:r>
              <a:rPr lang="en-US" altLang="zh-CN" sz="1600">
                <a:solidFill>
                  <a:schemeClr val="tx1"/>
                </a:solidFill>
              </a:rPr>
              <a:t>Flash memory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7010400" cy="373062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24744"/>
            <a:ext cx="995794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11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95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1 </a:t>
            </a:r>
            <a:r>
              <a:rPr lang="zh-CN" altLang="en-US" dirty="0"/>
              <a:t>存储单元电路</a:t>
            </a:r>
          </a:p>
        </p:txBody>
      </p:sp>
      <p:sp>
        <p:nvSpPr>
          <p:cNvPr id="197653" name="Rectangle 21"/>
          <p:cNvSpPr>
            <a:spLocks noGrp="1" noChangeArrowheads="1"/>
          </p:cNvSpPr>
          <p:nvPr>
            <p:ph type="body" idx="4294967295"/>
          </p:nvPr>
        </p:nvSpPr>
        <p:spPr>
          <a:xfrm>
            <a:off x="479376" y="764704"/>
            <a:ext cx="10596568" cy="4167872"/>
          </a:xfrm>
        </p:spPr>
        <p:txBody>
          <a:bodyPr vert="horz" wrap="square" lIns="63500" tIns="182880" rIns="63500" bIns="18288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ea typeface="宋体" pitchFamily="2" charset="-122"/>
              </a:rPr>
              <a:t>存储单元电路</a:t>
            </a:r>
          </a:p>
          <a:p>
            <a:pPr lvl="1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存储器中用来存储一位二进制信息（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）的电路</a:t>
            </a:r>
          </a:p>
          <a:p>
            <a:pPr lvl="1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是组成存储器的基础和核心</a:t>
            </a:r>
          </a:p>
          <a:p>
            <a:pPr lvl="1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也称存储元件、存储基元、存储位元、存储元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>
                <a:ea typeface="宋体" pitchFamily="2" charset="-122"/>
              </a:rPr>
              <a:t>基本要求</a:t>
            </a:r>
          </a:p>
          <a:p>
            <a:pPr marL="812800" lvl="1" indent="-338138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具有两种稳定（或半稳定）状态，用来表示二进制的 1 和 0 ；</a:t>
            </a:r>
          </a:p>
          <a:p>
            <a:pPr marL="812800" lvl="1" indent="-338138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可以实现状态写入（或设置）；</a:t>
            </a:r>
          </a:p>
          <a:p>
            <a:pPr marL="812800" lvl="1" indent="-338138"/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可以实现状态读取（或感知）。</a:t>
            </a:r>
            <a:endParaRPr lang="en-US" altLang="zh-CN" sz="2000" dirty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r>
              <a:rPr lang="en-US" altLang="zh-CN" i="0" dirty="0">
                <a:latin typeface="Arial"/>
              </a:rPr>
              <a:t>(</a:t>
            </a:r>
            <a:r>
              <a:rPr lang="zh-CN" altLang="en-US" i="0" dirty="0">
                <a:latin typeface="Arial"/>
              </a:rPr>
              <a:t>选学</a:t>
            </a:r>
            <a:r>
              <a:rPr lang="en-US" altLang="zh-CN" i="0" dirty="0">
                <a:latin typeface="Arial"/>
              </a:rPr>
              <a:t>)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3563" name="矩形 158"/>
          <p:cNvSpPr>
            <a:spLocks noChangeArrowheads="1"/>
          </p:cNvSpPr>
          <p:nvPr/>
        </p:nvSpPr>
        <p:spPr bwMode="auto">
          <a:xfrm>
            <a:off x="612000" y="1340768"/>
            <a:ext cx="6150750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>
              <a:lnSpc>
                <a:spcPct val="110000"/>
              </a:lnSpc>
              <a:buClr>
                <a:schemeClr val="bg2"/>
              </a:buClr>
              <a:buFont typeface="Wingdings" pitchFamily="2" charset="2"/>
              <a:buChar char="v"/>
            </a:pPr>
            <a:r>
              <a:rPr lang="zh-CN" altLang="en-US" sz="2000" b="1" dirty="0">
                <a:solidFill>
                  <a:schemeClr val="tx1"/>
                </a:solidFill>
              </a:rPr>
              <a:t>右图为</a:t>
            </a:r>
            <a:r>
              <a:rPr lang="en-US" altLang="zh-CN" sz="2000" b="1" dirty="0">
                <a:solidFill>
                  <a:schemeClr val="tx1"/>
                </a:solidFill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</a:rPr>
              <a:t>管</a:t>
            </a:r>
            <a:r>
              <a:rPr lang="en-US" altLang="zh-CN" sz="2000" b="1" dirty="0">
                <a:solidFill>
                  <a:schemeClr val="tx1"/>
                </a:solidFill>
              </a:rPr>
              <a:t>NMOS</a:t>
            </a:r>
            <a:r>
              <a:rPr lang="zh-CN" altLang="en-US" sz="2000" b="1" dirty="0">
                <a:solidFill>
                  <a:schemeClr val="tx1"/>
                </a:solidFill>
              </a:rPr>
              <a:t>静态存储单元电路结构</a:t>
            </a:r>
          </a:p>
          <a:p>
            <a:pPr marL="809625" lvl="1" indent="-352425">
              <a:lnSpc>
                <a:spcPct val="11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：工作管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809625" lvl="1" indent="-352425">
              <a:lnSpc>
                <a:spcPct val="11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</a:rPr>
              <a:t> ：负载管， 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 及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</a:rPr>
              <a:t>两个增强型</a:t>
            </a:r>
            <a:r>
              <a:rPr lang="en-US" altLang="zh-CN" sz="2000" b="1" dirty="0">
                <a:solidFill>
                  <a:schemeClr val="tx1"/>
                </a:solidFill>
              </a:rPr>
              <a:t>NMOS</a:t>
            </a:r>
            <a:r>
              <a:rPr lang="zh-CN" altLang="en-US" sz="2000" b="1" dirty="0">
                <a:solidFill>
                  <a:schemeClr val="tx1"/>
                </a:solidFill>
              </a:rPr>
              <a:t>管反相器交叉耦合构成基本</a:t>
            </a:r>
            <a:r>
              <a:rPr lang="en-US" altLang="zh-CN" sz="2000" b="1" dirty="0">
                <a:solidFill>
                  <a:schemeClr val="tx1"/>
                </a:solidFill>
              </a:rPr>
              <a:t>RS</a:t>
            </a:r>
            <a:r>
              <a:rPr lang="zh-CN" altLang="en-US" sz="2000" b="1" dirty="0">
                <a:solidFill>
                  <a:schemeClr val="tx1"/>
                </a:solidFill>
              </a:rPr>
              <a:t>触发器，记忆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位二值代码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809625" lvl="1" indent="-352425">
              <a:lnSpc>
                <a:spcPct val="11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</a:rPr>
              <a:t> ：门控管，控制</a:t>
            </a:r>
            <a:r>
              <a:rPr lang="en-US" altLang="zh-CN" sz="2000" b="1" dirty="0">
                <a:solidFill>
                  <a:schemeClr val="tx1"/>
                </a:solidFill>
              </a:rPr>
              <a:t>RS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FF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</a:rPr>
              <a:t>Q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/Q</a:t>
            </a:r>
            <a:r>
              <a:rPr lang="zh-CN" altLang="en-US" sz="2000" b="1" dirty="0">
                <a:solidFill>
                  <a:schemeClr val="tx1"/>
                </a:solidFill>
              </a:rPr>
              <a:t>与位线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</a:t>
            </a:r>
            <a:r>
              <a:rPr lang="en-US" altLang="zh-CN" sz="2000" b="1" dirty="0" err="1">
                <a:solidFill>
                  <a:schemeClr val="tx1"/>
                </a:solidFill>
              </a:rPr>
              <a:t>B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之间的连接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1079500" lvl="2" indent="-269875">
              <a:lnSpc>
                <a:spcPct val="110000"/>
              </a:lnSpc>
              <a:buClr>
                <a:srgbClr val="404040"/>
              </a:buClr>
              <a:buSzPct val="85000"/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chemeClr val="tx1"/>
                </a:solidFill>
              </a:rPr>
              <a:t>字线</a:t>
            </a:r>
            <a:r>
              <a:rPr lang="en-US" altLang="zh-CN" sz="2000" b="1" dirty="0">
                <a:solidFill>
                  <a:schemeClr val="tx1"/>
                </a:solidFill>
              </a:rPr>
              <a:t>X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2000" b="1" dirty="0">
                <a:solidFill>
                  <a:schemeClr val="tx1"/>
                </a:solidFill>
              </a:rPr>
              <a:t>=1</a:t>
            </a:r>
            <a:r>
              <a:rPr lang="zh-CN" altLang="en-US" sz="2000" b="1" dirty="0">
                <a:solidFill>
                  <a:schemeClr val="tx1"/>
                </a:solidFill>
              </a:rPr>
              <a:t>时，</a:t>
            </a:r>
            <a:r>
              <a:rPr lang="en-US" altLang="zh-CN" sz="2000" b="1" dirty="0">
                <a:solidFill>
                  <a:schemeClr val="tx1"/>
                </a:solidFill>
              </a:rPr>
              <a:t> 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</a:rPr>
              <a:t> 导通，</a:t>
            </a:r>
            <a:r>
              <a:rPr lang="en-US" altLang="zh-CN" sz="2000" b="1" dirty="0">
                <a:solidFill>
                  <a:schemeClr val="tx1"/>
                </a:solidFill>
              </a:rPr>
              <a:t> Q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/Q</a:t>
            </a:r>
            <a:r>
              <a:rPr lang="zh-CN" altLang="en-US" sz="2000" b="1" dirty="0">
                <a:solidFill>
                  <a:schemeClr val="tx1"/>
                </a:solidFill>
              </a:rPr>
              <a:t>与位线连接；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1079500" lvl="2" indent="-269875">
              <a:lnSpc>
                <a:spcPct val="110000"/>
              </a:lnSpc>
              <a:buClr>
                <a:srgbClr val="404040"/>
              </a:buClr>
              <a:buSzPct val="85000"/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chemeClr val="tx1"/>
                </a:solidFill>
              </a:rPr>
              <a:t>字线</a:t>
            </a:r>
            <a:r>
              <a:rPr lang="en-US" altLang="zh-CN" sz="2000" b="1" dirty="0">
                <a:solidFill>
                  <a:schemeClr val="tx1"/>
                </a:solidFill>
              </a:rPr>
              <a:t>X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2000" b="1" dirty="0">
                <a:solidFill>
                  <a:schemeClr val="tx1"/>
                </a:solidFill>
              </a:rPr>
              <a:t>=0</a:t>
            </a:r>
            <a:r>
              <a:rPr lang="zh-CN" altLang="en-US" sz="2000" b="1" dirty="0">
                <a:solidFill>
                  <a:schemeClr val="tx1"/>
                </a:solidFill>
              </a:rPr>
              <a:t>时，</a:t>
            </a:r>
            <a:r>
              <a:rPr lang="en-US" altLang="zh-CN" sz="2000" b="1" dirty="0">
                <a:solidFill>
                  <a:schemeClr val="tx1"/>
                </a:solidFill>
              </a:rPr>
              <a:t> 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</a:rPr>
              <a:t> 截止，</a:t>
            </a:r>
            <a:r>
              <a:rPr lang="en-US" altLang="zh-CN" sz="2000" b="1" dirty="0">
                <a:solidFill>
                  <a:schemeClr val="tx1"/>
                </a:solidFill>
              </a:rPr>
              <a:t> Q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</a:rPr>
              <a:t>/Q</a:t>
            </a:r>
            <a:r>
              <a:rPr lang="zh-CN" altLang="en-US" sz="2000" b="1" dirty="0">
                <a:solidFill>
                  <a:schemeClr val="tx1"/>
                </a:solidFill>
              </a:rPr>
              <a:t>与位线不连接。</a:t>
            </a:r>
          </a:p>
        </p:txBody>
      </p:sp>
      <p:sp>
        <p:nvSpPr>
          <p:cNvPr id="160" name="Text Box 61"/>
          <p:cNvSpPr txBox="1">
            <a:spLocks noChangeArrowheads="1"/>
          </p:cNvSpPr>
          <p:nvPr/>
        </p:nvSpPr>
        <p:spPr bwMode="auto">
          <a:xfrm>
            <a:off x="9779001" y="1950690"/>
            <a:ext cx="663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600" b="1">
                <a:solidFill>
                  <a:schemeClr val="tx1"/>
                </a:solidFill>
                <a:latin typeface="宋体" pitchFamily="2" charset="-122"/>
              </a:rPr>
              <a:t>字线</a:t>
            </a:r>
            <a:endParaRPr lang="en-US" altLang="zh-CN" sz="1600" b="1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61" name="Text Box 61"/>
          <p:cNvSpPr txBox="1">
            <a:spLocks noChangeArrowheads="1"/>
          </p:cNvSpPr>
          <p:nvPr/>
        </p:nvSpPr>
        <p:spPr bwMode="auto">
          <a:xfrm>
            <a:off x="6797675" y="1469678"/>
            <a:ext cx="63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600" b="1">
                <a:solidFill>
                  <a:schemeClr val="tx1"/>
                </a:solidFill>
                <a:latin typeface="宋体" pitchFamily="2" charset="-122"/>
              </a:rPr>
              <a:t>位线</a:t>
            </a:r>
            <a:endParaRPr lang="en-US" altLang="zh-CN" sz="1600" b="1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1120275" y="5235528"/>
            <a:ext cx="3914775" cy="1323439"/>
          </a:xfrm>
          <a:prstGeom prst="rect">
            <a:avLst/>
          </a:prstGeom>
          <a:solidFill>
            <a:srgbClr val="FFCCFF"/>
          </a:solidFill>
          <a:ln>
            <a:solidFill>
              <a:srgbClr val="FFCC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pPr marL="360363" lvl="1" indent="-360363"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85000"/>
              <a:buFont typeface="Wingdings" pitchFamily="2" charset="2"/>
              <a:buChar char="u"/>
              <a:defRPr/>
            </a:pP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2000" b="1" dirty="0">
                <a:solidFill>
                  <a:schemeClr val="tx1"/>
                </a:solidFill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en-US" altLang="zh-CN" sz="20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2000" b="1" dirty="0">
                <a:solidFill>
                  <a:schemeClr val="tx1"/>
                </a:solidFill>
              </a:rPr>
              <a:t> ：每列存储单元公用的门控管，用于与输入输出控制电路的连接，开关状态由列地址译码器的输出</a:t>
            </a:r>
            <a:r>
              <a:rPr lang="en-US" altLang="zh-CN" sz="2000" b="1" dirty="0" err="1">
                <a:solidFill>
                  <a:schemeClr val="tx1"/>
                </a:solidFill>
              </a:rPr>
              <a:t>Y</a:t>
            </a:r>
            <a:r>
              <a:rPr lang="en-US" altLang="zh-CN" sz="20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000" b="1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36874" name="矩形 161"/>
          <p:cNvSpPr>
            <a:spLocks noChangeArrowheads="1"/>
          </p:cNvSpPr>
          <p:nvPr/>
        </p:nvSpPr>
        <p:spPr bwMode="auto">
          <a:xfrm>
            <a:off x="612000" y="900000"/>
            <a:ext cx="8347075" cy="40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>
              <a:lnSpc>
                <a:spcPct val="110000"/>
              </a:lnSpc>
              <a:buClr>
                <a:schemeClr val="bg2"/>
              </a:buClr>
              <a:buFont typeface="Wingdings" pitchFamily="2" charset="2"/>
              <a:buChar char="v"/>
            </a:pPr>
            <a:r>
              <a:rPr lang="zh-CN" altLang="en-US" sz="2000" b="1" dirty="0">
                <a:solidFill>
                  <a:schemeClr val="tx1"/>
                </a:solidFill>
              </a:rPr>
              <a:t>根据制造工艺的不同，</a:t>
            </a:r>
            <a:r>
              <a:rPr lang="en-US" altLang="zh-CN" sz="2000" b="1" dirty="0">
                <a:solidFill>
                  <a:schemeClr val="tx1"/>
                </a:solidFill>
              </a:rPr>
              <a:t>SRAM</a:t>
            </a:r>
            <a:r>
              <a:rPr lang="zh-CN" altLang="en-US" sz="2000" b="1" dirty="0">
                <a:solidFill>
                  <a:schemeClr val="tx1"/>
                </a:solidFill>
              </a:rPr>
              <a:t>可以分为双极型和</a:t>
            </a:r>
            <a:r>
              <a:rPr lang="en-US" altLang="zh-CN" sz="2000" b="1" dirty="0">
                <a:solidFill>
                  <a:schemeClr val="tx1"/>
                </a:solidFill>
              </a:rPr>
              <a:t>MOS</a:t>
            </a:r>
            <a:r>
              <a:rPr lang="zh-CN" altLang="en-US" sz="2000" b="1" dirty="0">
                <a:solidFill>
                  <a:schemeClr val="tx1"/>
                </a:solidFill>
              </a:rPr>
              <a:t>型。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grpSp>
        <p:nvGrpSpPr>
          <p:cNvPr id="2" name="组合 165"/>
          <p:cNvGrpSpPr>
            <a:grpSpLocks/>
          </p:cNvGrpSpPr>
          <p:nvPr/>
        </p:nvGrpSpPr>
        <p:grpSpPr bwMode="auto">
          <a:xfrm>
            <a:off x="5692777" y="1522065"/>
            <a:ext cx="5048251" cy="4644444"/>
            <a:chOff x="4168776" y="1657350"/>
            <a:chExt cx="5048251" cy="4644442"/>
          </a:xfrm>
        </p:grpSpPr>
        <p:grpSp>
          <p:nvGrpSpPr>
            <p:cNvPr id="5" name="组合 165"/>
            <p:cNvGrpSpPr>
              <a:grpSpLocks/>
            </p:cNvGrpSpPr>
            <p:nvPr/>
          </p:nvGrpSpPr>
          <p:grpSpPr bwMode="auto">
            <a:xfrm>
              <a:off x="4168776" y="1657350"/>
              <a:ext cx="5048251" cy="4644442"/>
              <a:chOff x="3924301" y="1657350"/>
              <a:chExt cx="5048251" cy="4644442"/>
            </a:xfrm>
          </p:grpSpPr>
          <p:grpSp>
            <p:nvGrpSpPr>
              <p:cNvPr id="6" name="Group 448"/>
              <p:cNvGrpSpPr>
                <a:grpSpLocks/>
              </p:cNvGrpSpPr>
              <p:nvPr/>
            </p:nvGrpSpPr>
            <p:grpSpPr bwMode="auto">
              <a:xfrm>
                <a:off x="3924301" y="1657350"/>
                <a:ext cx="5048251" cy="4644442"/>
                <a:chOff x="1872" y="1200"/>
                <a:chExt cx="3180" cy="2664"/>
              </a:xfrm>
            </p:grpSpPr>
            <p:sp>
              <p:nvSpPr>
                <p:cNvPr id="36885" name="Rectangle 449"/>
                <p:cNvSpPr>
                  <a:spLocks noChangeArrowheads="1"/>
                </p:cNvSpPr>
                <p:nvPr/>
              </p:nvSpPr>
              <p:spPr bwMode="auto">
                <a:xfrm>
                  <a:off x="2544" y="3504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886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1872" y="3580"/>
                  <a:ext cx="336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WR</a:t>
                  </a:r>
                </a:p>
              </p:txBody>
            </p:sp>
            <p:sp>
              <p:nvSpPr>
                <p:cNvPr id="36887" name="Line 451"/>
                <p:cNvSpPr>
                  <a:spLocks noChangeShapeType="1"/>
                </p:cNvSpPr>
                <p:nvPr/>
              </p:nvSpPr>
              <p:spPr bwMode="auto">
                <a:xfrm flipV="1">
                  <a:off x="1899" y="3579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88" name="Oval 452"/>
                <p:cNvSpPr>
                  <a:spLocks noChangeArrowheads="1"/>
                </p:cNvSpPr>
                <p:nvPr/>
              </p:nvSpPr>
              <p:spPr bwMode="auto">
                <a:xfrm>
                  <a:off x="4446" y="2864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7" name="Group 453"/>
                <p:cNvGrpSpPr>
                  <a:grpSpLocks/>
                </p:cNvGrpSpPr>
                <p:nvPr/>
              </p:nvGrpSpPr>
              <p:grpSpPr bwMode="auto">
                <a:xfrm>
                  <a:off x="2650" y="1200"/>
                  <a:ext cx="2402" cy="1728"/>
                  <a:chOff x="1066" y="1440"/>
                  <a:chExt cx="2402" cy="1728"/>
                </a:xfrm>
              </p:grpSpPr>
              <p:sp>
                <p:nvSpPr>
                  <p:cNvPr id="36935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36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37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38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39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0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1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2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8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72" y="2352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7029" name="Line 4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30" name="Line 4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31" name="Line 4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32" name="Line 4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467"/>
                  <p:cNvGrpSpPr>
                    <a:grpSpLocks/>
                  </p:cNvGrpSpPr>
                  <p:nvPr/>
                </p:nvGrpSpPr>
                <p:grpSpPr bwMode="auto">
                  <a:xfrm>
                    <a:off x="2256" y="2352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7025" name="Line 4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6" name="Line 4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7" name="Line 4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8" name="Line 4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6945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6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7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8" name="Line 4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49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0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1" name="Line 4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6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2" name="Line 4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84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3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4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5" name="Line 4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6" name="Line 4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7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92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8" name="Line 4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59" name="Line 4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60" name="Line 4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182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61" name="Oval 488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177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62" name="Oval 489"/>
                  <p:cNvSpPr>
                    <a:spLocks noChangeArrowheads="1"/>
                  </p:cNvSpPr>
                  <p:nvPr/>
                </p:nvSpPr>
                <p:spPr bwMode="auto">
                  <a:xfrm>
                    <a:off x="1854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63" name="Oval 490"/>
                  <p:cNvSpPr>
                    <a:spLocks noChangeArrowheads="1"/>
                  </p:cNvSpPr>
                  <p:nvPr/>
                </p:nvSpPr>
                <p:spPr bwMode="auto">
                  <a:xfrm>
                    <a:off x="233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64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65" name="Oval 492"/>
                  <p:cNvSpPr>
                    <a:spLocks noChangeArrowheads="1"/>
                  </p:cNvSpPr>
                  <p:nvPr/>
                </p:nvSpPr>
                <p:spPr bwMode="auto">
                  <a:xfrm>
                    <a:off x="2142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66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67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68" name="Line 4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2" y="264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69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0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736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1" name="Oval 498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262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0" name="Group 499"/>
                  <p:cNvGrpSpPr>
                    <a:grpSpLocks/>
                  </p:cNvGrpSpPr>
                  <p:nvPr/>
                </p:nvGrpSpPr>
                <p:grpSpPr bwMode="auto">
                  <a:xfrm>
                    <a:off x="26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7021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2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3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4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" name="Group 504"/>
                  <p:cNvGrpSpPr>
                    <a:grpSpLocks/>
                  </p:cNvGrpSpPr>
                  <p:nvPr/>
                </p:nvGrpSpPr>
                <p:grpSpPr bwMode="auto">
                  <a:xfrm>
                    <a:off x="14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7017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8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9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20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6974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78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5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6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77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68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8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79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80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132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81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82" name="Line 5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83" name="Line 5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84" name="Oval 519"/>
                  <p:cNvSpPr>
                    <a:spLocks noChangeArrowheads="1"/>
                  </p:cNvSpPr>
                  <p:nvPr/>
                </p:nvSpPr>
                <p:spPr bwMode="auto">
                  <a:xfrm>
                    <a:off x="2624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85" name="Oval 520"/>
                  <p:cNvSpPr>
                    <a:spLocks noChangeArrowheads="1"/>
                  </p:cNvSpPr>
                  <p:nvPr/>
                </p:nvSpPr>
                <p:spPr bwMode="auto">
                  <a:xfrm>
                    <a:off x="1568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2" name="Group 521"/>
                  <p:cNvGrpSpPr>
                    <a:grpSpLocks/>
                  </p:cNvGrpSpPr>
                  <p:nvPr/>
                </p:nvGrpSpPr>
                <p:grpSpPr bwMode="auto">
                  <a:xfrm>
                    <a:off x="1344" y="2880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7013" name="Line 5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4" name="Line 5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5" name="Line 5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6" name="Line 5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" name="Group 526"/>
                  <p:cNvGrpSpPr>
                    <a:grpSpLocks/>
                  </p:cNvGrpSpPr>
                  <p:nvPr/>
                </p:nvGrpSpPr>
                <p:grpSpPr bwMode="auto">
                  <a:xfrm>
                    <a:off x="2784" y="2880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7009" name="Line 5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0" name="Line 5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1" name="Line 5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012" name="Line 5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6988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024"/>
                    <a:ext cx="13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89" name="Line 5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288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90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2094" y="300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1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32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2" name="Line 53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93" name="Line 5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94" name="Text Box 5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2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1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5" name="Text Box 5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2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6" name="Text Box 5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320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3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7" name="Text Box 5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4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8" name="Text Box 5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5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99" name="Text Box 5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6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000" name="Text Box 5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1728"/>
                    <a:ext cx="336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V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DD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001" name="Text Box 5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2" y="2789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Y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002" name="Text Box 5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65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X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i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003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20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B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</a:p>
                </p:txBody>
              </p:sp>
              <p:grpSp>
                <p:nvGrpSpPr>
                  <p:cNvPr id="14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1066" y="2251"/>
                    <a:ext cx="288" cy="177"/>
                    <a:chOff x="1066" y="2251"/>
                    <a:chExt cx="288" cy="177"/>
                  </a:xfrm>
                </p:grpSpPr>
                <p:sp>
                  <p:nvSpPr>
                    <p:cNvPr id="37007" name="Text Box 5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6" y="2251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sp>
                  <p:nvSpPr>
                    <p:cNvPr id="37008" name="Line 5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0" y="2267"/>
                      <a:ext cx="91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005" name="Text Box 5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7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006" name="Text Box 5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8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grpSp>
              <p:nvGrpSpPr>
                <p:cNvPr id="15" name="Group 552"/>
                <p:cNvGrpSpPr>
                  <a:grpSpLocks/>
                </p:cNvGrpSpPr>
                <p:nvPr/>
              </p:nvGrpSpPr>
              <p:grpSpPr bwMode="auto">
                <a:xfrm>
                  <a:off x="2832" y="2928"/>
                  <a:ext cx="192" cy="192"/>
                  <a:chOff x="3024" y="3408"/>
                  <a:chExt cx="192" cy="192"/>
                </a:xfrm>
              </p:grpSpPr>
              <p:sp>
                <p:nvSpPr>
                  <p:cNvPr id="36933" name="AutoShape 55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456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6934" name="Oval 554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340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sp>
              <p:nvSpPr>
                <p:cNvPr id="36891" name="AutoShape 555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892" name="AutoShape 556"/>
                <p:cNvSpPr>
                  <a:spLocks noChangeArrowheads="1"/>
                </p:cNvSpPr>
                <p:nvPr/>
              </p:nvSpPr>
              <p:spPr bwMode="auto">
                <a:xfrm rot="10800000">
                  <a:off x="4032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893" name="Line 557"/>
                <p:cNvSpPr>
                  <a:spLocks noChangeShapeType="1"/>
                </p:cNvSpPr>
                <p:nvPr/>
              </p:nvSpPr>
              <p:spPr bwMode="auto">
                <a:xfrm>
                  <a:off x="2928" y="312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4" name="Line 558"/>
                <p:cNvSpPr>
                  <a:spLocks noChangeShapeType="1"/>
                </p:cNvSpPr>
                <p:nvPr/>
              </p:nvSpPr>
              <p:spPr bwMode="auto">
                <a:xfrm>
                  <a:off x="2928" y="326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5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4464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6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4128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7" name="Line 561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8" name="Line 562"/>
                <p:cNvSpPr>
                  <a:spLocks noChangeShapeType="1"/>
                </p:cNvSpPr>
                <p:nvPr/>
              </p:nvSpPr>
              <p:spPr bwMode="auto">
                <a:xfrm>
                  <a:off x="4656" y="29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99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2736" y="3312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00" name="Rectangle 564"/>
                <p:cNvSpPr>
                  <a:spLocks noChangeArrowheads="1"/>
                </p:cNvSpPr>
                <p:nvPr/>
              </p:nvSpPr>
              <p:spPr bwMode="auto">
                <a:xfrm>
                  <a:off x="2544" y="3216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01" name="Oval 565"/>
                <p:cNvSpPr>
                  <a:spLocks noChangeArrowheads="1"/>
                </p:cNvSpPr>
                <p:nvPr/>
              </p:nvSpPr>
              <p:spPr bwMode="auto">
                <a:xfrm>
                  <a:off x="2496" y="324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02" name="Oval 566"/>
                <p:cNvSpPr>
                  <a:spLocks noChangeArrowheads="1"/>
                </p:cNvSpPr>
                <p:nvPr/>
              </p:nvSpPr>
              <p:spPr bwMode="auto">
                <a:xfrm>
                  <a:off x="2496" y="338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03" name="Text Box 567"/>
                <p:cNvSpPr txBox="1">
                  <a:spLocks noChangeArrowheads="1"/>
                </p:cNvSpPr>
                <p:nvPr/>
              </p:nvSpPr>
              <p:spPr bwMode="auto">
                <a:xfrm>
                  <a:off x="2528" y="3216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6904" name="Oval 568"/>
                <p:cNvSpPr>
                  <a:spLocks noChangeArrowheads="1"/>
                </p:cNvSpPr>
                <p:nvPr/>
              </p:nvSpPr>
              <p:spPr bwMode="auto">
                <a:xfrm>
                  <a:off x="2496" y="352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05" name="Text Box 569"/>
                <p:cNvSpPr txBox="1">
                  <a:spLocks noChangeArrowheads="1"/>
                </p:cNvSpPr>
                <p:nvPr/>
              </p:nvSpPr>
              <p:spPr bwMode="auto">
                <a:xfrm>
                  <a:off x="2528" y="3504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6906" name="Line 570"/>
                <p:cNvSpPr>
                  <a:spLocks noChangeShapeType="1"/>
                </p:cNvSpPr>
                <p:nvPr/>
              </p:nvSpPr>
              <p:spPr bwMode="auto">
                <a:xfrm>
                  <a:off x="2736" y="3600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07" name="Line 571"/>
                <p:cNvSpPr>
                  <a:spLocks noChangeShapeType="1"/>
                </p:cNvSpPr>
                <p:nvPr/>
              </p:nvSpPr>
              <p:spPr bwMode="auto">
                <a:xfrm flipV="1">
                  <a:off x="4224" y="302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08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4176" y="30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09" name="Line 573"/>
                <p:cNvSpPr>
                  <a:spLocks noChangeShapeType="1"/>
                </p:cNvSpPr>
                <p:nvPr/>
              </p:nvSpPr>
              <p:spPr bwMode="auto">
                <a:xfrm>
                  <a:off x="2976" y="302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0" name="Line 574"/>
                <p:cNvSpPr>
                  <a:spLocks noChangeShapeType="1"/>
                </p:cNvSpPr>
                <p:nvPr/>
              </p:nvSpPr>
              <p:spPr bwMode="auto">
                <a:xfrm>
                  <a:off x="3120" y="302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1" name="Oval 575"/>
                <p:cNvSpPr>
                  <a:spLocks noChangeArrowheads="1"/>
                </p:cNvSpPr>
                <p:nvPr/>
              </p:nvSpPr>
              <p:spPr bwMode="auto">
                <a:xfrm>
                  <a:off x="3104" y="329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12" name="Oval 576"/>
                <p:cNvSpPr>
                  <a:spLocks noChangeArrowheads="1"/>
                </p:cNvSpPr>
                <p:nvPr/>
              </p:nvSpPr>
              <p:spPr bwMode="auto">
                <a:xfrm>
                  <a:off x="4112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13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2160" y="36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4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5" name="Line 579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6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2208" y="326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7" name="Line 581"/>
                <p:cNvSpPr>
                  <a:spLocks noChangeShapeType="1"/>
                </p:cNvSpPr>
                <p:nvPr/>
              </p:nvSpPr>
              <p:spPr bwMode="auto">
                <a:xfrm flipH="1">
                  <a:off x="2304" y="355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8" name="Line 582"/>
                <p:cNvSpPr>
                  <a:spLocks noChangeShapeType="1"/>
                </p:cNvSpPr>
                <p:nvPr/>
              </p:nvSpPr>
              <p:spPr bwMode="auto">
                <a:xfrm flipV="1">
                  <a:off x="2304" y="326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19" name="Oval 583"/>
                <p:cNvSpPr>
                  <a:spLocks noChangeArrowheads="1"/>
                </p:cNvSpPr>
                <p:nvPr/>
              </p:nvSpPr>
              <p:spPr bwMode="auto">
                <a:xfrm>
                  <a:off x="2288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20" name="Oval 584"/>
                <p:cNvSpPr>
                  <a:spLocks noChangeArrowheads="1"/>
                </p:cNvSpPr>
                <p:nvPr/>
              </p:nvSpPr>
              <p:spPr bwMode="auto">
                <a:xfrm>
                  <a:off x="2384" y="3680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16" name="Group 585"/>
                <p:cNvGrpSpPr>
                  <a:grpSpLocks/>
                </p:cNvGrpSpPr>
                <p:nvPr/>
              </p:nvGrpSpPr>
              <p:grpSpPr bwMode="auto">
                <a:xfrm>
                  <a:off x="1891" y="3166"/>
                  <a:ext cx="416" cy="196"/>
                  <a:chOff x="2083" y="3454"/>
                  <a:chExt cx="416" cy="196"/>
                </a:xfrm>
              </p:grpSpPr>
              <p:sp>
                <p:nvSpPr>
                  <p:cNvPr id="36931" name="Text Box 5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83" y="3456"/>
                    <a:ext cx="416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CS</a:t>
                    </a:r>
                  </a:p>
                </p:txBody>
              </p:sp>
              <p:sp>
                <p:nvSpPr>
                  <p:cNvPr id="36932" name="Line 587"/>
                  <p:cNvSpPr>
                    <a:spLocks noChangeShapeType="1"/>
                  </p:cNvSpPr>
                  <p:nvPr/>
                </p:nvSpPr>
                <p:spPr bwMode="auto">
                  <a:xfrm>
                    <a:off x="2137" y="3454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6922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4128" y="288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23" name="Line 589"/>
                <p:cNvSpPr>
                  <a:spLocks noChangeShapeType="1"/>
                </p:cNvSpPr>
                <p:nvPr/>
              </p:nvSpPr>
              <p:spPr bwMode="auto">
                <a:xfrm>
                  <a:off x="4128" y="288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24" name="Rectangle 590"/>
                <p:cNvSpPr>
                  <a:spLocks noChangeArrowheads="1"/>
                </p:cNvSpPr>
                <p:nvPr/>
              </p:nvSpPr>
              <p:spPr bwMode="auto">
                <a:xfrm>
                  <a:off x="2976" y="1488"/>
                  <a:ext cx="1440" cy="10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" name="Rectangle 591"/>
                <p:cNvSpPr>
                  <a:spLocks noChangeArrowheads="1"/>
                </p:cNvSpPr>
                <p:nvPr/>
              </p:nvSpPr>
              <p:spPr bwMode="auto">
                <a:xfrm>
                  <a:off x="2784" y="2832"/>
                  <a:ext cx="1920" cy="626"/>
                </a:xfrm>
                <a:prstGeom prst="rect">
                  <a:avLst/>
                </a:prstGeom>
                <a:noFill/>
                <a:ln w="28575">
                  <a:solidFill>
                    <a:schemeClr val="accent2">
                      <a:lumMod val="75000"/>
                    </a:schemeClr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  <a:defRPr/>
                  </a:pPr>
                  <a:endParaRPr lang="zh-CN" altLang="en-US" sz="4000" b="1">
                    <a:solidFill>
                      <a:schemeClr val="tx1"/>
                    </a:solidFill>
                    <a:latin typeface="Arial" charset="0"/>
                    <a:ea typeface="Gulim" pitchFamily="34" charset="-127"/>
                  </a:endParaRPr>
                </a:p>
              </p:txBody>
            </p:sp>
            <p:sp>
              <p:nvSpPr>
                <p:cNvPr id="36926" name="Text Box 592">
                  <a:hlinkClick r:id="rId3" action="ppaction://hlinkfile"/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4" y="1687"/>
                  <a:ext cx="240" cy="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zh-CN" altLang="en-US" sz="1800" b="1">
                      <a:solidFill>
                        <a:schemeClr val="tx1"/>
                      </a:solidFill>
                      <a:latin typeface="宋体" pitchFamily="2" charset="-122"/>
                    </a:rPr>
                    <a:t>存储单元</a:t>
                  </a:r>
                </a:p>
              </p:txBody>
            </p:sp>
            <p:sp>
              <p:nvSpPr>
                <p:cNvPr id="4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4764" y="2540"/>
                  <a:ext cx="240" cy="13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宋体" pitchFamily="2" charset="-122"/>
                    </a:rPr>
                    <a:t>输入输出控制电路</a:t>
                  </a:r>
                </a:p>
              </p:txBody>
            </p:sp>
            <p:sp>
              <p:nvSpPr>
                <p:cNvPr id="36928" name="Line 594"/>
                <p:cNvSpPr>
                  <a:spLocks noChangeShapeType="1"/>
                </p:cNvSpPr>
                <p:nvPr/>
              </p:nvSpPr>
              <p:spPr bwMode="auto">
                <a:xfrm>
                  <a:off x="3600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29" name="Oval 595"/>
                <p:cNvSpPr>
                  <a:spLocks noChangeArrowheads="1"/>
                </p:cNvSpPr>
                <p:nvPr/>
              </p:nvSpPr>
              <p:spPr bwMode="auto">
                <a:xfrm>
                  <a:off x="3582" y="324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6930" name="Text Box 596"/>
                <p:cNvSpPr txBox="1">
                  <a:spLocks noChangeArrowheads="1"/>
                </p:cNvSpPr>
                <p:nvPr/>
              </p:nvSpPr>
              <p:spPr bwMode="auto">
                <a:xfrm>
                  <a:off x="3600" y="3648"/>
                  <a:ext cx="528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D(I/O)</a:t>
                  </a:r>
                </a:p>
              </p:txBody>
            </p:sp>
          </p:grpSp>
          <p:sp>
            <p:nvSpPr>
              <p:cNvPr id="36882" name="Text Box 546"/>
              <p:cNvSpPr txBox="1">
                <a:spLocks noChangeArrowheads="1"/>
              </p:cNvSpPr>
              <p:nvPr/>
            </p:nvSpPr>
            <p:spPr bwMode="auto">
              <a:xfrm>
                <a:off x="7229475" y="29073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6883" name="Text Box 546"/>
              <p:cNvSpPr txBox="1">
                <a:spLocks noChangeArrowheads="1"/>
              </p:cNvSpPr>
              <p:nvPr/>
            </p:nvSpPr>
            <p:spPr bwMode="auto">
              <a:xfrm>
                <a:off x="5940152" y="292494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6884" name="Line 587"/>
              <p:cNvSpPr>
                <a:spLocks noChangeShapeType="1"/>
              </p:cNvSpPr>
              <p:nvPr/>
            </p:nvSpPr>
            <p:spPr bwMode="auto">
              <a:xfrm>
                <a:off x="6057900" y="2934674"/>
                <a:ext cx="180000" cy="0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878" name="Text Box 546"/>
            <p:cNvSpPr txBox="1">
              <a:spLocks noChangeArrowheads="1"/>
            </p:cNvSpPr>
            <p:nvPr/>
          </p:nvSpPr>
          <p:spPr bwMode="auto">
            <a:xfrm>
              <a:off x="5921375" y="452787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3</a:t>
              </a:r>
            </a:p>
          </p:txBody>
        </p:sp>
        <p:sp>
          <p:nvSpPr>
            <p:cNvPr id="36879" name="Text Box 546"/>
            <p:cNvSpPr txBox="1">
              <a:spLocks noChangeArrowheads="1"/>
            </p:cNvSpPr>
            <p:nvPr/>
          </p:nvSpPr>
          <p:spPr bwMode="auto">
            <a:xfrm>
              <a:off x="7283152" y="4694214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1</a:t>
              </a:r>
            </a:p>
          </p:txBody>
        </p:sp>
        <p:sp>
          <p:nvSpPr>
            <p:cNvPr id="36880" name="Text Box 546"/>
            <p:cNvSpPr txBox="1">
              <a:spLocks noChangeArrowheads="1"/>
            </p:cNvSpPr>
            <p:nvPr/>
          </p:nvSpPr>
          <p:spPr bwMode="auto">
            <a:xfrm>
              <a:off x="8207375" y="494526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66" name="Text Box 61"/>
          <p:cNvSpPr txBox="1">
            <a:spLocks noChangeArrowheads="1"/>
          </p:cNvSpPr>
          <p:nvPr/>
        </p:nvSpPr>
        <p:spPr bwMode="auto">
          <a:xfrm>
            <a:off x="9520238" y="1101378"/>
            <a:ext cx="63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1600" b="1">
                <a:solidFill>
                  <a:schemeClr val="tx1"/>
                </a:solidFill>
                <a:latin typeface="宋体" pitchFamily="2" charset="-122"/>
              </a:rPr>
              <a:t>位线</a:t>
            </a:r>
            <a:endParaRPr lang="en-US" altLang="zh-CN" sz="1600" b="1">
              <a:solidFill>
                <a:schemeClr val="tx1"/>
              </a:solidFill>
              <a:latin typeface="宋体" pitchFamily="2" charset="-122"/>
            </a:endParaRPr>
          </a:p>
        </p:txBody>
      </p:sp>
      <p:sp>
        <p:nvSpPr>
          <p:cNvPr id="168" name="Oval 568"/>
          <p:cNvSpPr>
            <a:spLocks noChangeArrowheads="1"/>
          </p:cNvSpPr>
          <p:nvPr/>
        </p:nvSpPr>
        <p:spPr bwMode="auto">
          <a:xfrm>
            <a:off x="6683375" y="5828373"/>
            <a:ext cx="76200" cy="8368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dist">
              <a:spcBef>
                <a:spcPct val="0"/>
              </a:spcBef>
            </a:pPr>
            <a:endParaRPr lang="zh-CN" altLang="en-US" sz="4000" b="1">
              <a:solidFill>
                <a:schemeClr val="tx1"/>
              </a:solidFill>
              <a:ea typeface="Gulim" pitchFamily="34" charset="-127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build="p" bldLvl="2"/>
      <p:bldP spid="160" grpId="0"/>
      <p:bldP spid="161" grpId="0"/>
      <p:bldP spid="1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11320463" y="6453188"/>
            <a:ext cx="871537" cy="304800"/>
          </a:xfrm>
          <a:prstGeom prst="rect">
            <a:avLst/>
          </a:prstGeom>
          <a:noFill/>
        </p:spPr>
        <p:txBody>
          <a:bodyPr/>
          <a:lstStyle/>
          <a:p>
            <a:fld id="{20E4FFAA-3B63-4EB7-A83B-17D583FEE55E}" type="slidenum">
              <a:rPr lang="ko-KR" altLang="en-US" smtClean="0">
                <a:solidFill>
                  <a:schemeClr val="tx1"/>
                </a:solidFill>
              </a:rPr>
              <a:pPr/>
              <a:t>15</a:t>
            </a:fld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r>
              <a:rPr lang="en-US" altLang="zh-CN" dirty="0">
                <a:latin typeface="Arial"/>
              </a:rPr>
              <a:t>(</a:t>
            </a:r>
            <a:r>
              <a:rPr lang="zh-CN" altLang="en-US" dirty="0">
                <a:latin typeface="Arial"/>
              </a:rPr>
              <a:t>选学</a:t>
            </a:r>
            <a:r>
              <a:rPr lang="en-US" altLang="zh-CN" dirty="0">
                <a:latin typeface="Arial"/>
              </a:rPr>
              <a:t>)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 Box 597"/>
          <p:cNvSpPr txBox="1">
            <a:spLocks noChangeArrowheads="1"/>
          </p:cNvSpPr>
          <p:nvPr/>
        </p:nvSpPr>
        <p:spPr bwMode="auto">
          <a:xfrm>
            <a:off x="612000" y="900000"/>
            <a:ext cx="148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9875" indent="-269875" eaLnBrk="0" hangingPunct="0">
              <a:buClr>
                <a:schemeClr val="bg2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cs typeface="Arial" pitchFamily="34" charset="0"/>
              </a:rPr>
              <a:t>写操作</a:t>
            </a:r>
          </a:p>
        </p:txBody>
      </p:sp>
      <p:pic>
        <p:nvPicPr>
          <p:cNvPr id="1034" name="Picture 10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7582" y="1067853"/>
            <a:ext cx="3335339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35799" y="2177774"/>
            <a:ext cx="4900611" cy="378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>
              <a:lnSpc>
                <a:spcPct val="11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2200" b="1" dirty="0">
                <a:solidFill>
                  <a:schemeClr val="tx1"/>
                </a:solidFill>
              </a:rPr>
              <a:t>X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2200" b="1" dirty="0">
                <a:solidFill>
                  <a:schemeClr val="tx1"/>
                </a:solidFill>
              </a:rPr>
              <a:t>=1</a:t>
            </a:r>
            <a:r>
              <a:rPr lang="zh-CN" altLang="en-US" sz="2200" b="1" dirty="0">
                <a:solidFill>
                  <a:schemeClr val="tx1"/>
                </a:solidFill>
              </a:rPr>
              <a:t>使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200" b="1" dirty="0">
                <a:solidFill>
                  <a:schemeClr val="tx1"/>
                </a:solidFill>
              </a:rPr>
              <a:t>、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200" b="1" dirty="0">
                <a:solidFill>
                  <a:schemeClr val="tx1"/>
                </a:solidFill>
              </a:rPr>
              <a:t> 导通，</a:t>
            </a:r>
            <a:r>
              <a:rPr lang="en-US" altLang="zh-CN" sz="2200" b="1" dirty="0">
                <a:solidFill>
                  <a:schemeClr val="tx1"/>
                </a:solidFill>
              </a:rPr>
              <a:t> </a:t>
            </a:r>
            <a:r>
              <a:rPr lang="en-US" altLang="zh-CN" sz="2200" b="1" dirty="0" err="1">
                <a:solidFill>
                  <a:schemeClr val="tx1"/>
                </a:solidFill>
              </a:rPr>
              <a:t>Y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2200" b="1" dirty="0">
                <a:solidFill>
                  <a:schemeClr val="tx1"/>
                </a:solidFill>
              </a:rPr>
              <a:t>=1</a:t>
            </a:r>
            <a:r>
              <a:rPr lang="zh-CN" altLang="en-US" sz="2200" b="1" dirty="0">
                <a:solidFill>
                  <a:schemeClr val="tx1"/>
                </a:solidFill>
              </a:rPr>
              <a:t>使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2200" b="1" dirty="0">
                <a:solidFill>
                  <a:schemeClr val="tx1"/>
                </a:solidFill>
              </a:rPr>
              <a:t> 、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2200" b="1" dirty="0">
                <a:solidFill>
                  <a:schemeClr val="tx1"/>
                </a:solidFill>
              </a:rPr>
              <a:t>导通，</a:t>
            </a:r>
            <a:r>
              <a:rPr lang="en-US" altLang="zh-CN" sz="2200" b="1" dirty="0">
                <a:solidFill>
                  <a:schemeClr val="tx1"/>
                </a:solidFill>
              </a:rPr>
              <a:t> Q</a:t>
            </a:r>
            <a:r>
              <a:rPr lang="zh-CN" altLang="en-US" sz="2200" b="1" dirty="0">
                <a:solidFill>
                  <a:schemeClr val="tx1"/>
                </a:solidFill>
              </a:rPr>
              <a:t>和</a:t>
            </a:r>
            <a:r>
              <a:rPr lang="en-US" altLang="zh-CN" sz="2200" b="1" dirty="0">
                <a:solidFill>
                  <a:schemeClr val="tx1"/>
                </a:solidFill>
              </a:rPr>
              <a:t>/Q</a:t>
            </a:r>
            <a:r>
              <a:rPr lang="zh-CN" altLang="en-US" sz="2200" b="1" dirty="0">
                <a:solidFill>
                  <a:schemeClr val="tx1"/>
                </a:solidFill>
              </a:rPr>
              <a:t>与位线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和</a:t>
            </a:r>
            <a:r>
              <a:rPr lang="en-US" altLang="zh-CN" sz="2200" b="1" dirty="0">
                <a:solidFill>
                  <a:schemeClr val="tx1"/>
                </a:solidFill>
              </a:rPr>
              <a:t>/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接通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360363" indent="-360363">
              <a:lnSpc>
                <a:spcPct val="110000"/>
              </a:lnSpc>
              <a:buClr>
                <a:srgbClr val="0F5C62"/>
              </a:buClr>
              <a:buSzPct val="85000"/>
              <a:buFont typeface="Wingdings" pitchFamily="2" charset="2"/>
              <a:buChar char="u"/>
            </a:pPr>
            <a:r>
              <a:rPr lang="en-US" altLang="zh-CN" sz="2200" b="1" dirty="0">
                <a:solidFill>
                  <a:schemeClr val="tx1"/>
                </a:solidFill>
              </a:rPr>
              <a:t>A1</a:t>
            </a:r>
            <a:r>
              <a:rPr lang="zh-CN" altLang="en-US" sz="2200" b="1" dirty="0">
                <a:solidFill>
                  <a:schemeClr val="tx1"/>
                </a:solidFill>
              </a:rPr>
              <a:t> 截止，</a:t>
            </a:r>
            <a:r>
              <a:rPr lang="en-US" altLang="zh-CN" sz="2200" b="1" dirty="0">
                <a:solidFill>
                  <a:schemeClr val="tx1"/>
                </a:solidFill>
              </a:rPr>
              <a:t>A2</a:t>
            </a:r>
            <a:r>
              <a:rPr lang="zh-CN" altLang="en-US" sz="2200" b="1" dirty="0">
                <a:solidFill>
                  <a:schemeClr val="tx1"/>
                </a:solidFill>
              </a:rPr>
              <a:t> 和</a:t>
            </a:r>
            <a:r>
              <a:rPr lang="en-US" altLang="zh-CN" sz="2200" b="1" dirty="0">
                <a:solidFill>
                  <a:schemeClr val="tx1"/>
                </a:solidFill>
              </a:rPr>
              <a:t>A3</a:t>
            </a:r>
            <a:r>
              <a:rPr lang="zh-CN" altLang="en-US" sz="2200" b="1" dirty="0">
                <a:solidFill>
                  <a:schemeClr val="tx1"/>
                </a:solidFill>
              </a:rPr>
              <a:t> 导通，加在</a:t>
            </a:r>
            <a:r>
              <a:rPr lang="en-US" altLang="zh-CN" sz="2200" b="1" dirty="0">
                <a:solidFill>
                  <a:schemeClr val="tx1"/>
                </a:solidFill>
              </a:rPr>
              <a:t>D</a:t>
            </a:r>
            <a:r>
              <a:rPr lang="zh-CN" altLang="en-US" sz="2200" b="1" dirty="0">
                <a:solidFill>
                  <a:schemeClr val="tx1"/>
                </a:solidFill>
              </a:rPr>
              <a:t>端的数据被写入存储单元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628650" lvl="1" indent="-266700">
              <a:lnSpc>
                <a:spcPct val="110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2200" b="1" dirty="0">
                <a:solidFill>
                  <a:schemeClr val="tx1"/>
                </a:solidFill>
              </a:rPr>
              <a:t>若</a:t>
            </a:r>
            <a:r>
              <a:rPr lang="en-US" altLang="zh-CN" sz="2200" b="1" dirty="0">
                <a:solidFill>
                  <a:schemeClr val="tx1"/>
                </a:solidFill>
              </a:rPr>
              <a:t>D=1</a:t>
            </a:r>
            <a:r>
              <a:rPr lang="zh-CN" altLang="en-US" sz="2200" b="1" dirty="0">
                <a:solidFill>
                  <a:schemeClr val="tx1"/>
                </a:solidFill>
              </a:rPr>
              <a:t>，则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</a:rPr>
              <a:t> 输出为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200" b="1" baseline="-25000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输出为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即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/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，使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200" b="1" dirty="0">
                <a:solidFill>
                  <a:schemeClr val="tx1"/>
                </a:solidFill>
              </a:rPr>
              <a:t>导通， 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截止，写入</a:t>
            </a:r>
            <a:r>
              <a:rPr lang="en-US" altLang="zh-CN" sz="2200" b="1" dirty="0">
                <a:solidFill>
                  <a:schemeClr val="tx1"/>
                </a:solidFill>
              </a:rPr>
              <a:t>Q=</a:t>
            </a:r>
            <a:r>
              <a:rPr lang="zh-CN" altLang="en-US" sz="2200" b="1" dirty="0">
                <a:solidFill>
                  <a:schemeClr val="tx1"/>
                </a:solidFill>
              </a:rPr>
              <a:t> 1。 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628650" lvl="1" indent="-266700">
              <a:lnSpc>
                <a:spcPct val="110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2200" b="1" dirty="0">
                <a:solidFill>
                  <a:schemeClr val="tx1"/>
                </a:solidFill>
              </a:rPr>
              <a:t>若</a:t>
            </a:r>
            <a:r>
              <a:rPr lang="en-US" altLang="zh-CN" sz="2200" b="1" dirty="0">
                <a:solidFill>
                  <a:schemeClr val="tx1"/>
                </a:solidFill>
              </a:rPr>
              <a:t>D=0</a:t>
            </a:r>
            <a:r>
              <a:rPr lang="zh-CN" altLang="en-US" sz="2200" b="1" dirty="0">
                <a:solidFill>
                  <a:schemeClr val="tx1"/>
                </a:solidFill>
              </a:rPr>
              <a:t>，则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</a:rPr>
              <a:t> 输出为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200" b="1" baseline="-25000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输出为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即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/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，使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导通，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200" b="1" dirty="0">
                <a:solidFill>
                  <a:schemeClr val="tx1"/>
                </a:solidFill>
              </a:rPr>
              <a:t>截止，写入</a:t>
            </a:r>
            <a:r>
              <a:rPr lang="en-US" altLang="zh-CN" sz="2200" b="1" dirty="0">
                <a:solidFill>
                  <a:schemeClr val="tx1"/>
                </a:solidFill>
              </a:rPr>
              <a:t>Q=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。 </a:t>
            </a: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5591177" y="1484317"/>
            <a:ext cx="5084763" cy="4606098"/>
            <a:chOff x="4132263" y="1657354"/>
            <a:chExt cx="5084763" cy="4606099"/>
          </a:xfrm>
        </p:grpSpPr>
        <p:grpSp>
          <p:nvGrpSpPr>
            <p:cNvPr id="3" name="组合 165"/>
            <p:cNvGrpSpPr>
              <a:grpSpLocks/>
            </p:cNvGrpSpPr>
            <p:nvPr/>
          </p:nvGrpSpPr>
          <p:grpSpPr bwMode="auto">
            <a:xfrm>
              <a:off x="4132263" y="1657354"/>
              <a:ext cx="5084763" cy="4606099"/>
              <a:chOff x="3887788" y="1657354"/>
              <a:chExt cx="5084763" cy="4606099"/>
            </a:xfrm>
          </p:grpSpPr>
          <p:grpSp>
            <p:nvGrpSpPr>
              <p:cNvPr id="4" name="Group 448"/>
              <p:cNvGrpSpPr>
                <a:grpSpLocks/>
              </p:cNvGrpSpPr>
              <p:nvPr/>
            </p:nvGrpSpPr>
            <p:grpSpPr bwMode="auto">
              <a:xfrm>
                <a:off x="3887788" y="1657354"/>
                <a:ext cx="5084763" cy="4606099"/>
                <a:chOff x="1849" y="1200"/>
                <a:chExt cx="3203" cy="2642"/>
              </a:xfrm>
            </p:grpSpPr>
            <p:sp>
              <p:nvSpPr>
                <p:cNvPr id="37913" name="Rectangle 449"/>
                <p:cNvSpPr>
                  <a:spLocks noChangeArrowheads="1"/>
                </p:cNvSpPr>
                <p:nvPr/>
              </p:nvSpPr>
              <p:spPr bwMode="auto">
                <a:xfrm>
                  <a:off x="2544" y="3504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14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1872" y="3580"/>
                  <a:ext cx="336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WR</a:t>
                  </a:r>
                </a:p>
              </p:txBody>
            </p:sp>
            <p:sp>
              <p:nvSpPr>
                <p:cNvPr id="37915" name="Line 451"/>
                <p:cNvSpPr>
                  <a:spLocks noChangeShapeType="1"/>
                </p:cNvSpPr>
                <p:nvPr/>
              </p:nvSpPr>
              <p:spPr bwMode="auto">
                <a:xfrm flipV="1">
                  <a:off x="1936" y="3579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16" name="Oval 452"/>
                <p:cNvSpPr>
                  <a:spLocks noChangeArrowheads="1"/>
                </p:cNvSpPr>
                <p:nvPr/>
              </p:nvSpPr>
              <p:spPr bwMode="auto">
                <a:xfrm>
                  <a:off x="4446" y="2864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5" name="Group 453"/>
                <p:cNvGrpSpPr>
                  <a:grpSpLocks/>
                </p:cNvGrpSpPr>
                <p:nvPr/>
              </p:nvGrpSpPr>
              <p:grpSpPr bwMode="auto">
                <a:xfrm>
                  <a:off x="2650" y="1200"/>
                  <a:ext cx="2402" cy="1728"/>
                  <a:chOff x="1066" y="1440"/>
                  <a:chExt cx="2402" cy="1728"/>
                </a:xfrm>
              </p:grpSpPr>
              <p:sp>
                <p:nvSpPr>
                  <p:cNvPr id="37963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4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5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6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7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8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69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0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72" y="2352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8057" name="Line 4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8" name="Line 4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9" name="Line 4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60" name="Line 4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" name="Group 467"/>
                  <p:cNvGrpSpPr>
                    <a:grpSpLocks/>
                  </p:cNvGrpSpPr>
                  <p:nvPr/>
                </p:nvGrpSpPr>
                <p:grpSpPr bwMode="auto">
                  <a:xfrm>
                    <a:off x="2256" y="2352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8053" name="Line 4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4" name="Line 4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5" name="Line 4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6" name="Line 4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973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4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5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6" name="Line 4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7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8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79" name="Line 4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6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0" name="Line 4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84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1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2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3" name="Line 4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4" name="Line 4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5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92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6" name="Line 4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7" name="Line 4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8" name="Line 4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182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89" name="Oval 488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177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0" name="Oval 489"/>
                  <p:cNvSpPr>
                    <a:spLocks noChangeArrowheads="1"/>
                  </p:cNvSpPr>
                  <p:nvPr/>
                </p:nvSpPr>
                <p:spPr bwMode="auto">
                  <a:xfrm>
                    <a:off x="1854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1" name="Oval 490"/>
                  <p:cNvSpPr>
                    <a:spLocks noChangeArrowheads="1"/>
                  </p:cNvSpPr>
                  <p:nvPr/>
                </p:nvSpPr>
                <p:spPr bwMode="auto">
                  <a:xfrm>
                    <a:off x="233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2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3" name="Oval 492"/>
                  <p:cNvSpPr>
                    <a:spLocks noChangeArrowheads="1"/>
                  </p:cNvSpPr>
                  <p:nvPr/>
                </p:nvSpPr>
                <p:spPr bwMode="auto">
                  <a:xfrm>
                    <a:off x="2142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94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5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6" name="Line 4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2" y="264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7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8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736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" name="Oval 498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262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8" name="Group 499"/>
                  <p:cNvGrpSpPr>
                    <a:grpSpLocks/>
                  </p:cNvGrpSpPr>
                  <p:nvPr/>
                </p:nvGrpSpPr>
                <p:grpSpPr bwMode="auto">
                  <a:xfrm>
                    <a:off x="26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804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5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504"/>
                  <p:cNvGrpSpPr>
                    <a:grpSpLocks/>
                  </p:cNvGrpSpPr>
                  <p:nvPr/>
                </p:nvGrpSpPr>
                <p:grpSpPr bwMode="auto">
                  <a:xfrm>
                    <a:off x="14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8045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6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7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8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02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78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3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4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05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68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6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7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8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132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09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0" name="Line 5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1" name="Line 5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2" name="Oval 519"/>
                  <p:cNvSpPr>
                    <a:spLocks noChangeArrowheads="1"/>
                  </p:cNvSpPr>
                  <p:nvPr/>
                </p:nvSpPr>
                <p:spPr bwMode="auto">
                  <a:xfrm>
                    <a:off x="2624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3" name="Oval 520"/>
                  <p:cNvSpPr>
                    <a:spLocks noChangeArrowheads="1"/>
                  </p:cNvSpPr>
                  <p:nvPr/>
                </p:nvSpPr>
                <p:spPr bwMode="auto">
                  <a:xfrm>
                    <a:off x="1568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0" name="Group 521"/>
                  <p:cNvGrpSpPr>
                    <a:grpSpLocks/>
                  </p:cNvGrpSpPr>
                  <p:nvPr/>
                </p:nvGrpSpPr>
                <p:grpSpPr bwMode="auto">
                  <a:xfrm>
                    <a:off x="1344" y="2880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8041" name="Line 5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2" name="Line 5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3" name="Line 5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4" name="Line 5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" name="Group 526"/>
                  <p:cNvGrpSpPr>
                    <a:grpSpLocks/>
                  </p:cNvGrpSpPr>
                  <p:nvPr/>
                </p:nvGrpSpPr>
                <p:grpSpPr bwMode="auto">
                  <a:xfrm>
                    <a:off x="2784" y="2880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8037" name="Line 5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38" name="Line 5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39" name="Line 5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040" name="Line 5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16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024"/>
                    <a:ext cx="13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7" name="Line 5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288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8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2094" y="300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19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32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0" name="Line 53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" name="Line 5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" name="Text Box 5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2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1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3" name="Text Box 5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2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4" name="Text Box 5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320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3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5" name="Text Box 5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4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6" name="Text Box 5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5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7" name="Text Box 5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6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8" name="Text Box 5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1728"/>
                    <a:ext cx="336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V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DD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29" name="Text Box 5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2" y="2789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Y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0" name="Text Box 5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65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X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i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1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20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B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</a:p>
                </p:txBody>
              </p:sp>
              <p:grpSp>
                <p:nvGrpSpPr>
                  <p:cNvPr id="13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1066" y="2251"/>
                    <a:ext cx="288" cy="177"/>
                    <a:chOff x="1066" y="2251"/>
                    <a:chExt cx="288" cy="177"/>
                  </a:xfrm>
                </p:grpSpPr>
                <p:sp>
                  <p:nvSpPr>
                    <p:cNvPr id="38035" name="Text Box 5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6" y="2251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sp>
                  <p:nvSpPr>
                    <p:cNvPr id="38036" name="Line 5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50" y="2258"/>
                      <a:ext cx="91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033" name="Text Box 5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7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034" name="Text Box 5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8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grpSp>
              <p:nvGrpSpPr>
                <p:cNvPr id="14" name="Group 552"/>
                <p:cNvGrpSpPr>
                  <a:grpSpLocks/>
                </p:cNvGrpSpPr>
                <p:nvPr/>
              </p:nvGrpSpPr>
              <p:grpSpPr bwMode="auto">
                <a:xfrm>
                  <a:off x="2832" y="2928"/>
                  <a:ext cx="192" cy="192"/>
                  <a:chOff x="3024" y="3408"/>
                  <a:chExt cx="192" cy="192"/>
                </a:xfrm>
              </p:grpSpPr>
              <p:sp>
                <p:nvSpPr>
                  <p:cNvPr id="37961" name="AutoShape 55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456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rgbClr val="FF0066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7962" name="Oval 554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340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sp>
              <p:nvSpPr>
                <p:cNvPr id="37919" name="AutoShape 555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FF00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0" name="AutoShape 556"/>
                <p:cNvSpPr>
                  <a:spLocks noChangeArrowheads="1"/>
                </p:cNvSpPr>
                <p:nvPr/>
              </p:nvSpPr>
              <p:spPr bwMode="auto">
                <a:xfrm rot="10800000">
                  <a:off x="4032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1" name="Line 557"/>
                <p:cNvSpPr>
                  <a:spLocks noChangeShapeType="1"/>
                </p:cNvSpPr>
                <p:nvPr/>
              </p:nvSpPr>
              <p:spPr bwMode="auto">
                <a:xfrm>
                  <a:off x="2928" y="312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2" name="Line 558"/>
                <p:cNvSpPr>
                  <a:spLocks noChangeShapeType="1"/>
                </p:cNvSpPr>
                <p:nvPr/>
              </p:nvSpPr>
              <p:spPr bwMode="auto">
                <a:xfrm>
                  <a:off x="2928" y="326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3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4464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4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4128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5" name="Line 561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6" name="Line 562"/>
                <p:cNvSpPr>
                  <a:spLocks noChangeShapeType="1"/>
                </p:cNvSpPr>
                <p:nvPr/>
              </p:nvSpPr>
              <p:spPr bwMode="auto">
                <a:xfrm>
                  <a:off x="4656" y="29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7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2736" y="3312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28" name="Rectangle 564"/>
                <p:cNvSpPr>
                  <a:spLocks noChangeArrowheads="1"/>
                </p:cNvSpPr>
                <p:nvPr/>
              </p:nvSpPr>
              <p:spPr bwMode="auto">
                <a:xfrm>
                  <a:off x="2544" y="3216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29" name="Oval 565"/>
                <p:cNvSpPr>
                  <a:spLocks noChangeArrowheads="1"/>
                </p:cNvSpPr>
                <p:nvPr/>
              </p:nvSpPr>
              <p:spPr bwMode="auto">
                <a:xfrm>
                  <a:off x="2496" y="324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0" name="Oval 566"/>
                <p:cNvSpPr>
                  <a:spLocks noChangeArrowheads="1"/>
                </p:cNvSpPr>
                <p:nvPr/>
              </p:nvSpPr>
              <p:spPr bwMode="auto">
                <a:xfrm>
                  <a:off x="2496" y="338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1" name="Text Box 567"/>
                <p:cNvSpPr txBox="1">
                  <a:spLocks noChangeArrowheads="1"/>
                </p:cNvSpPr>
                <p:nvPr/>
              </p:nvSpPr>
              <p:spPr bwMode="auto">
                <a:xfrm>
                  <a:off x="2528" y="3216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7932" name="Oval 568"/>
                <p:cNvSpPr>
                  <a:spLocks noChangeArrowheads="1"/>
                </p:cNvSpPr>
                <p:nvPr/>
              </p:nvSpPr>
              <p:spPr bwMode="auto">
                <a:xfrm>
                  <a:off x="2496" y="352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33" name="Text Box 569"/>
                <p:cNvSpPr txBox="1">
                  <a:spLocks noChangeArrowheads="1"/>
                </p:cNvSpPr>
                <p:nvPr/>
              </p:nvSpPr>
              <p:spPr bwMode="auto">
                <a:xfrm>
                  <a:off x="2528" y="3504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7934" name="Line 570"/>
                <p:cNvSpPr>
                  <a:spLocks noChangeShapeType="1"/>
                </p:cNvSpPr>
                <p:nvPr/>
              </p:nvSpPr>
              <p:spPr bwMode="auto">
                <a:xfrm>
                  <a:off x="2736" y="3600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5" name="Line 571"/>
                <p:cNvSpPr>
                  <a:spLocks noChangeShapeType="1"/>
                </p:cNvSpPr>
                <p:nvPr/>
              </p:nvSpPr>
              <p:spPr bwMode="auto">
                <a:xfrm flipV="1">
                  <a:off x="4224" y="302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6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4176" y="30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7" name="Line 573"/>
                <p:cNvSpPr>
                  <a:spLocks noChangeShapeType="1"/>
                </p:cNvSpPr>
                <p:nvPr/>
              </p:nvSpPr>
              <p:spPr bwMode="auto">
                <a:xfrm>
                  <a:off x="2976" y="302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8" name="Line 574"/>
                <p:cNvSpPr>
                  <a:spLocks noChangeShapeType="1"/>
                </p:cNvSpPr>
                <p:nvPr/>
              </p:nvSpPr>
              <p:spPr bwMode="auto">
                <a:xfrm>
                  <a:off x="3120" y="302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39" name="Oval 575"/>
                <p:cNvSpPr>
                  <a:spLocks noChangeArrowheads="1"/>
                </p:cNvSpPr>
                <p:nvPr/>
              </p:nvSpPr>
              <p:spPr bwMode="auto">
                <a:xfrm>
                  <a:off x="3104" y="329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0" name="Oval 576"/>
                <p:cNvSpPr>
                  <a:spLocks noChangeArrowheads="1"/>
                </p:cNvSpPr>
                <p:nvPr/>
              </p:nvSpPr>
              <p:spPr bwMode="auto">
                <a:xfrm>
                  <a:off x="4112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1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2208" y="36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2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3" name="Line 579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4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2208" y="326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5" name="Line 581"/>
                <p:cNvSpPr>
                  <a:spLocks noChangeShapeType="1"/>
                </p:cNvSpPr>
                <p:nvPr/>
              </p:nvSpPr>
              <p:spPr bwMode="auto">
                <a:xfrm flipH="1">
                  <a:off x="2304" y="355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6" name="Line 582"/>
                <p:cNvSpPr>
                  <a:spLocks noChangeShapeType="1"/>
                </p:cNvSpPr>
                <p:nvPr/>
              </p:nvSpPr>
              <p:spPr bwMode="auto">
                <a:xfrm flipV="1">
                  <a:off x="2304" y="326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47" name="Oval 583"/>
                <p:cNvSpPr>
                  <a:spLocks noChangeArrowheads="1"/>
                </p:cNvSpPr>
                <p:nvPr/>
              </p:nvSpPr>
              <p:spPr bwMode="auto">
                <a:xfrm>
                  <a:off x="2288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48" name="Oval 584"/>
                <p:cNvSpPr>
                  <a:spLocks noChangeArrowheads="1"/>
                </p:cNvSpPr>
                <p:nvPr/>
              </p:nvSpPr>
              <p:spPr bwMode="auto">
                <a:xfrm>
                  <a:off x="2384" y="3680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16" name="Group 585"/>
                <p:cNvGrpSpPr>
                  <a:grpSpLocks/>
                </p:cNvGrpSpPr>
                <p:nvPr/>
              </p:nvGrpSpPr>
              <p:grpSpPr bwMode="auto">
                <a:xfrm>
                  <a:off x="1849" y="3168"/>
                  <a:ext cx="359" cy="194"/>
                  <a:chOff x="2041" y="3456"/>
                  <a:chExt cx="359" cy="194"/>
                </a:xfrm>
              </p:grpSpPr>
              <p:sp>
                <p:nvSpPr>
                  <p:cNvPr id="37959" name="Text Box 5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1" y="3456"/>
                    <a:ext cx="359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CS</a:t>
                    </a:r>
                  </a:p>
                </p:txBody>
              </p:sp>
              <p:sp>
                <p:nvSpPr>
                  <p:cNvPr id="37960" name="Line 587"/>
                  <p:cNvSpPr>
                    <a:spLocks noChangeShapeType="1"/>
                  </p:cNvSpPr>
                  <p:nvPr/>
                </p:nvSpPr>
                <p:spPr bwMode="auto">
                  <a:xfrm>
                    <a:off x="2124" y="3471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950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4128" y="288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1" name="Line 589"/>
                <p:cNvSpPr>
                  <a:spLocks noChangeShapeType="1"/>
                </p:cNvSpPr>
                <p:nvPr/>
              </p:nvSpPr>
              <p:spPr bwMode="auto">
                <a:xfrm>
                  <a:off x="4128" y="288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2" name="Rectangle 590"/>
                <p:cNvSpPr>
                  <a:spLocks noChangeArrowheads="1"/>
                </p:cNvSpPr>
                <p:nvPr/>
              </p:nvSpPr>
              <p:spPr bwMode="auto">
                <a:xfrm>
                  <a:off x="2976" y="1488"/>
                  <a:ext cx="1440" cy="105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66" name="Rectangle 591"/>
                <p:cNvSpPr>
                  <a:spLocks noChangeArrowheads="1"/>
                </p:cNvSpPr>
                <p:nvPr/>
              </p:nvSpPr>
              <p:spPr bwMode="auto">
                <a:xfrm>
                  <a:off x="2784" y="2832"/>
                  <a:ext cx="1920" cy="626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  <a:defRPr/>
                  </a:pPr>
                  <a:endParaRPr lang="zh-CN" altLang="en-US" sz="4000" b="1">
                    <a:solidFill>
                      <a:schemeClr val="tx1"/>
                    </a:solidFill>
                    <a:latin typeface="Arial" charset="0"/>
                    <a:ea typeface="Gulim" pitchFamily="34" charset="-127"/>
                  </a:endParaRPr>
                </a:p>
              </p:txBody>
            </p:sp>
            <p:sp>
              <p:nvSpPr>
                <p:cNvPr id="37954" name="Text Box 592">
                  <a:hlinkClick r:id="rId4" action="ppaction://hlinkfile"/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4" y="1687"/>
                  <a:ext cx="240" cy="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zh-CN" altLang="en-US" sz="1800" b="1">
                      <a:solidFill>
                        <a:schemeClr val="tx1"/>
                      </a:solidFill>
                      <a:latin typeface="宋体" pitchFamily="2" charset="-122"/>
                    </a:rPr>
                    <a:t>存储单元</a:t>
                  </a:r>
                </a:p>
              </p:txBody>
            </p:sp>
            <p:sp>
              <p:nvSpPr>
                <p:cNvPr id="68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4764" y="2712"/>
                  <a:ext cx="240" cy="10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宋体" pitchFamily="2" charset="-122"/>
                    </a:rPr>
                    <a:t>输出控制电路</a:t>
                  </a:r>
                </a:p>
              </p:txBody>
            </p:sp>
            <p:sp>
              <p:nvSpPr>
                <p:cNvPr id="37956" name="Line 594"/>
                <p:cNvSpPr>
                  <a:spLocks noChangeShapeType="1"/>
                </p:cNvSpPr>
                <p:nvPr/>
              </p:nvSpPr>
              <p:spPr bwMode="auto">
                <a:xfrm>
                  <a:off x="3600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57" name="Oval 595"/>
                <p:cNvSpPr>
                  <a:spLocks noChangeArrowheads="1"/>
                </p:cNvSpPr>
                <p:nvPr/>
              </p:nvSpPr>
              <p:spPr bwMode="auto">
                <a:xfrm>
                  <a:off x="3582" y="324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7958" name="Text Box 596"/>
                <p:cNvSpPr txBox="1">
                  <a:spLocks noChangeArrowheads="1"/>
                </p:cNvSpPr>
                <p:nvPr/>
              </p:nvSpPr>
              <p:spPr bwMode="auto">
                <a:xfrm>
                  <a:off x="3600" y="3648"/>
                  <a:ext cx="528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D(I/O)</a:t>
                  </a:r>
                </a:p>
              </p:txBody>
            </p:sp>
          </p:grpSp>
          <p:sp>
            <p:nvSpPr>
              <p:cNvPr id="37910" name="Text Box 546"/>
              <p:cNvSpPr txBox="1">
                <a:spLocks noChangeArrowheads="1"/>
              </p:cNvSpPr>
              <p:nvPr/>
            </p:nvSpPr>
            <p:spPr bwMode="auto">
              <a:xfrm>
                <a:off x="7229475" y="29073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7911" name="Text Box 546"/>
              <p:cNvSpPr txBox="1">
                <a:spLocks noChangeArrowheads="1"/>
              </p:cNvSpPr>
              <p:nvPr/>
            </p:nvSpPr>
            <p:spPr bwMode="auto">
              <a:xfrm>
                <a:off x="5940152" y="292494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7912" name="Line 587"/>
              <p:cNvSpPr>
                <a:spLocks noChangeShapeType="1"/>
              </p:cNvSpPr>
              <p:nvPr/>
            </p:nvSpPr>
            <p:spPr bwMode="auto">
              <a:xfrm>
                <a:off x="6073666" y="2950440"/>
                <a:ext cx="144000" cy="0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906" name="Text Box 546"/>
            <p:cNvSpPr txBox="1">
              <a:spLocks noChangeArrowheads="1"/>
            </p:cNvSpPr>
            <p:nvPr/>
          </p:nvSpPr>
          <p:spPr bwMode="auto">
            <a:xfrm>
              <a:off x="5921375" y="452787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3</a:t>
              </a:r>
            </a:p>
          </p:txBody>
        </p:sp>
        <p:sp>
          <p:nvSpPr>
            <p:cNvPr id="37907" name="Text Box 546"/>
            <p:cNvSpPr txBox="1">
              <a:spLocks noChangeArrowheads="1"/>
            </p:cNvSpPr>
            <p:nvPr/>
          </p:nvSpPr>
          <p:spPr bwMode="auto">
            <a:xfrm>
              <a:off x="7283152" y="4694214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1</a:t>
              </a:r>
            </a:p>
          </p:txBody>
        </p:sp>
        <p:sp>
          <p:nvSpPr>
            <p:cNvPr id="37908" name="Text Box 546"/>
            <p:cNvSpPr txBox="1">
              <a:spLocks noChangeArrowheads="1"/>
            </p:cNvSpPr>
            <p:nvPr/>
          </p:nvSpPr>
          <p:spPr bwMode="auto">
            <a:xfrm>
              <a:off x="8207375" y="494526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75" name="Text Box 93"/>
          <p:cNvSpPr txBox="1">
            <a:spLocks noChangeArrowheads="1"/>
          </p:cNvSpPr>
          <p:nvPr/>
        </p:nvSpPr>
        <p:spPr bwMode="auto">
          <a:xfrm>
            <a:off x="7997826" y="5813425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6" name="Text Box 93"/>
          <p:cNvSpPr txBox="1">
            <a:spLocks noChangeArrowheads="1"/>
          </p:cNvSpPr>
          <p:nvPr/>
        </p:nvSpPr>
        <p:spPr bwMode="auto">
          <a:xfrm>
            <a:off x="6888164" y="4179888"/>
            <a:ext cx="344487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9818688" y="4217988"/>
            <a:ext cx="296862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8" name="Text Box 93"/>
          <p:cNvSpPr txBox="1">
            <a:spLocks noChangeArrowheads="1"/>
          </p:cNvSpPr>
          <p:nvPr/>
        </p:nvSpPr>
        <p:spPr bwMode="auto">
          <a:xfrm>
            <a:off x="6888164" y="3235325"/>
            <a:ext cx="344487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79" name="Text Box 93"/>
          <p:cNvSpPr txBox="1">
            <a:spLocks noChangeArrowheads="1"/>
          </p:cNvSpPr>
          <p:nvPr/>
        </p:nvSpPr>
        <p:spPr bwMode="auto">
          <a:xfrm>
            <a:off x="9826626" y="3132138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0" name="Text Box 93"/>
          <p:cNvSpPr txBox="1">
            <a:spLocks noChangeArrowheads="1"/>
          </p:cNvSpPr>
          <p:nvPr/>
        </p:nvSpPr>
        <p:spPr bwMode="auto">
          <a:xfrm>
            <a:off x="9164639" y="3036888"/>
            <a:ext cx="2254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1" name="Text Box 93"/>
          <p:cNvSpPr txBox="1">
            <a:spLocks noChangeArrowheads="1"/>
          </p:cNvSpPr>
          <p:nvPr/>
        </p:nvSpPr>
        <p:spPr bwMode="auto">
          <a:xfrm>
            <a:off x="7713664" y="3051175"/>
            <a:ext cx="2762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7118351" y="5211763"/>
            <a:ext cx="29686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2" name="Text Box 93"/>
          <p:cNvSpPr txBox="1">
            <a:spLocks noChangeArrowheads="1"/>
          </p:cNvSpPr>
          <p:nvPr/>
        </p:nvSpPr>
        <p:spPr bwMode="auto">
          <a:xfrm>
            <a:off x="7113588" y="5741988"/>
            <a:ext cx="29686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zh-CN" sz="1800" b="1" dirty="0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11320463" y="6453188"/>
            <a:ext cx="871537" cy="304800"/>
          </a:xfrm>
          <a:prstGeom prst="rect">
            <a:avLst/>
          </a:prstGeom>
          <a:noFill/>
        </p:spPr>
        <p:txBody>
          <a:bodyPr/>
          <a:lstStyle/>
          <a:p>
            <a:fld id="{4B33F842-4221-41A7-BA2C-84B4D67649C4}" type="slidenum">
              <a:rPr lang="ko-KR" altLang="en-US" smtClean="0">
                <a:solidFill>
                  <a:schemeClr val="tx1"/>
                </a:solidFill>
              </a:rPr>
              <a:pPr/>
              <a:t>16</a:t>
            </a:fld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>
                <a:latin typeface="Arial"/>
              </a:rPr>
              <a:t>2.</a:t>
            </a:r>
            <a:r>
              <a:rPr lang="en-US" altLang="zh-CN" i="0" dirty="0">
                <a:latin typeface="Arial"/>
              </a:rPr>
              <a:t>1 SRAM</a:t>
            </a:r>
            <a:r>
              <a:rPr lang="zh-CN" altLang="en-US" i="0" dirty="0">
                <a:latin typeface="Arial"/>
              </a:rPr>
              <a:t>存储单元电路</a:t>
            </a:r>
            <a:r>
              <a:rPr lang="en-US" altLang="zh-CN" dirty="0">
                <a:latin typeface="Arial"/>
              </a:rPr>
              <a:t>(</a:t>
            </a:r>
            <a:r>
              <a:rPr lang="zh-CN" altLang="en-US" dirty="0">
                <a:latin typeface="Arial"/>
              </a:rPr>
              <a:t>选学</a:t>
            </a:r>
            <a:r>
              <a:rPr lang="en-US" altLang="zh-CN" dirty="0">
                <a:latin typeface="Arial"/>
              </a:rPr>
              <a:t>)</a:t>
            </a:r>
            <a:endParaRPr lang="zh-CN" altLang="en-US" dirty="0">
              <a:solidFill>
                <a:srgbClr val="FFCC0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 Box 597"/>
          <p:cNvSpPr txBox="1">
            <a:spLocks noChangeArrowheads="1"/>
          </p:cNvSpPr>
          <p:nvPr/>
        </p:nvSpPr>
        <p:spPr bwMode="auto">
          <a:xfrm>
            <a:off x="612000" y="900000"/>
            <a:ext cx="18986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9875" indent="-269875" eaLnBrk="0" hangingPunct="0">
              <a:buClr>
                <a:schemeClr val="bg2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cs typeface="Arial" pitchFamily="34" charset="0"/>
              </a:rPr>
              <a:t>读操作</a:t>
            </a:r>
          </a:p>
        </p:txBody>
      </p:sp>
      <p:sp>
        <p:nvSpPr>
          <p:cNvPr id="15" name="矩形 14"/>
          <p:cNvSpPr/>
          <p:nvPr/>
        </p:nvSpPr>
        <p:spPr>
          <a:xfrm>
            <a:off x="647205" y="2348880"/>
            <a:ext cx="4662228" cy="2294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85000"/>
              <a:buFont typeface="Wingdings" pitchFamily="2" charset="2"/>
              <a:buChar char="u"/>
              <a:defRPr/>
            </a:pP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5</a:t>
            </a:r>
            <a:r>
              <a:rPr lang="zh-CN" altLang="en-US" sz="2200" b="1" dirty="0">
                <a:solidFill>
                  <a:schemeClr val="tx1"/>
                </a:solidFill>
              </a:rPr>
              <a:t>、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6</a:t>
            </a:r>
            <a:r>
              <a:rPr lang="zh-CN" altLang="en-US" sz="2200" b="1" dirty="0">
                <a:solidFill>
                  <a:schemeClr val="tx1"/>
                </a:solidFill>
              </a:rPr>
              <a:t> 、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7</a:t>
            </a:r>
            <a:r>
              <a:rPr lang="zh-CN" altLang="en-US" sz="2200" b="1" dirty="0">
                <a:solidFill>
                  <a:schemeClr val="tx1"/>
                </a:solidFill>
              </a:rPr>
              <a:t> 、</a:t>
            </a:r>
            <a:r>
              <a:rPr lang="en-US" altLang="zh-CN" sz="2200" b="1" dirty="0">
                <a:solidFill>
                  <a:schemeClr val="tx1"/>
                </a:solidFill>
              </a:rPr>
              <a:t>T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8</a:t>
            </a:r>
            <a:r>
              <a:rPr lang="zh-CN" altLang="en-US" sz="2200" b="1" dirty="0">
                <a:solidFill>
                  <a:schemeClr val="tx1"/>
                </a:solidFill>
              </a:rPr>
              <a:t>均导通，</a:t>
            </a:r>
            <a:r>
              <a:rPr lang="en-US" altLang="zh-CN" sz="2200" b="1" dirty="0">
                <a:solidFill>
                  <a:schemeClr val="tx1"/>
                </a:solidFill>
              </a:rPr>
              <a:t> Q</a:t>
            </a:r>
            <a:r>
              <a:rPr lang="zh-CN" altLang="en-US" sz="2200" b="1" dirty="0">
                <a:solidFill>
                  <a:schemeClr val="tx1"/>
                </a:solidFill>
              </a:rPr>
              <a:t>和</a:t>
            </a:r>
            <a:r>
              <a:rPr lang="en-US" altLang="zh-CN" sz="2200" b="1" dirty="0">
                <a:solidFill>
                  <a:schemeClr val="tx1"/>
                </a:solidFill>
              </a:rPr>
              <a:t>/Q</a:t>
            </a:r>
            <a:r>
              <a:rPr lang="zh-CN" altLang="en-US" sz="2200" b="1" dirty="0">
                <a:solidFill>
                  <a:schemeClr val="tx1"/>
                </a:solidFill>
              </a:rPr>
              <a:t>与位线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和</a:t>
            </a:r>
            <a:r>
              <a:rPr lang="en-US" altLang="zh-CN" sz="2200" b="1" dirty="0">
                <a:solidFill>
                  <a:schemeClr val="tx1"/>
                </a:solidFill>
              </a:rPr>
              <a:t>/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接通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360363" indent="-360363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25000"/>
                </a:schemeClr>
              </a:buClr>
              <a:buSzPct val="85000"/>
              <a:buFont typeface="Wingdings" pitchFamily="2" charset="2"/>
              <a:buChar char="u"/>
              <a:defRPr/>
            </a:pP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导通，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</a:rPr>
              <a:t> 和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3</a:t>
            </a:r>
            <a:r>
              <a:rPr lang="zh-CN" altLang="en-US" sz="2200" b="1" dirty="0">
                <a:solidFill>
                  <a:schemeClr val="tx1"/>
                </a:solidFill>
              </a:rPr>
              <a:t>截止，</a:t>
            </a:r>
            <a:r>
              <a:rPr lang="en-US" altLang="zh-CN" sz="2200" b="1" dirty="0">
                <a:solidFill>
                  <a:schemeClr val="tx1"/>
                </a:solidFill>
              </a:rPr>
              <a:t>Q</a:t>
            </a:r>
            <a:r>
              <a:rPr lang="zh-CN" altLang="en-US" sz="2200" b="1" dirty="0">
                <a:solidFill>
                  <a:schemeClr val="tx1"/>
                </a:solidFill>
              </a:rPr>
              <a:t>端的状态经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送到</a:t>
            </a:r>
            <a:r>
              <a:rPr lang="en-US" altLang="zh-CN" sz="2200" b="1" dirty="0">
                <a:solidFill>
                  <a:schemeClr val="tx1"/>
                </a:solidFill>
              </a:rPr>
              <a:t>D</a:t>
            </a:r>
            <a:r>
              <a:rPr lang="zh-CN" altLang="en-US" sz="2200" b="1" dirty="0">
                <a:solidFill>
                  <a:schemeClr val="tx1"/>
                </a:solidFill>
              </a:rPr>
              <a:t>端，数据被读出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817563" lvl="1" indent="-360363">
              <a:lnSpc>
                <a:spcPct val="110000"/>
              </a:lnSpc>
              <a:spcBef>
                <a:spcPts val="0"/>
              </a:spcBef>
              <a:buClr>
                <a:schemeClr val="tx2"/>
              </a:buClr>
              <a:buSzPct val="85000"/>
              <a:buFont typeface="Wingdings" pitchFamily="2" charset="2"/>
              <a:buChar char="n"/>
              <a:defRPr/>
            </a:pPr>
            <a:r>
              <a:rPr lang="zh-CN" altLang="en-US" sz="2200" b="1" dirty="0">
                <a:solidFill>
                  <a:schemeClr val="tx1"/>
                </a:solidFill>
              </a:rPr>
              <a:t>若</a:t>
            </a:r>
            <a:r>
              <a:rPr lang="en-US" altLang="zh-CN" sz="2200" b="1" dirty="0">
                <a:solidFill>
                  <a:schemeClr val="tx1"/>
                </a:solidFill>
              </a:rPr>
              <a:t>Q=1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/Q=0</a:t>
            </a:r>
            <a:r>
              <a:rPr lang="zh-CN" altLang="en-US" sz="2200" b="1" dirty="0">
                <a:solidFill>
                  <a:schemeClr val="tx1"/>
                </a:solidFill>
              </a:rPr>
              <a:t>，则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 输入为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从</a:t>
            </a:r>
            <a:r>
              <a:rPr lang="en-US" altLang="zh-CN" sz="2200" b="1" dirty="0">
                <a:solidFill>
                  <a:schemeClr val="tx1"/>
                </a:solidFill>
              </a:rPr>
              <a:t>D</a:t>
            </a:r>
            <a:r>
              <a:rPr lang="zh-CN" altLang="en-US" sz="2200" b="1" dirty="0">
                <a:solidFill>
                  <a:schemeClr val="tx1"/>
                </a:solidFill>
              </a:rPr>
              <a:t>端输出</a:t>
            </a:r>
            <a:r>
              <a:rPr lang="en-US" altLang="zh-CN" sz="2200" b="1" dirty="0">
                <a:solidFill>
                  <a:schemeClr val="tx1"/>
                </a:solidFill>
              </a:rPr>
              <a:t>D=</a:t>
            </a:r>
            <a:r>
              <a:rPr lang="zh-CN" altLang="en-US" sz="2200" b="1" dirty="0">
                <a:solidFill>
                  <a:schemeClr val="tx1"/>
                </a:solidFill>
              </a:rPr>
              <a:t> 1。 </a:t>
            </a:r>
            <a:endParaRPr lang="en-US" altLang="zh-CN" sz="2200" b="1" dirty="0">
              <a:solidFill>
                <a:schemeClr val="tx1"/>
              </a:solidFill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5627688" y="1484317"/>
            <a:ext cx="5048250" cy="4606098"/>
            <a:chOff x="4168775" y="1657354"/>
            <a:chExt cx="5048250" cy="4606099"/>
          </a:xfrm>
        </p:grpSpPr>
        <p:grpSp>
          <p:nvGrpSpPr>
            <p:cNvPr id="3" name="组合 165"/>
            <p:cNvGrpSpPr>
              <a:grpSpLocks/>
            </p:cNvGrpSpPr>
            <p:nvPr/>
          </p:nvGrpSpPr>
          <p:grpSpPr bwMode="auto">
            <a:xfrm>
              <a:off x="4168775" y="1657354"/>
              <a:ext cx="5048250" cy="4606099"/>
              <a:chOff x="3924300" y="1657354"/>
              <a:chExt cx="5048250" cy="4606099"/>
            </a:xfrm>
          </p:grpSpPr>
          <p:grpSp>
            <p:nvGrpSpPr>
              <p:cNvPr id="4" name="Group 448"/>
              <p:cNvGrpSpPr>
                <a:grpSpLocks/>
              </p:cNvGrpSpPr>
              <p:nvPr/>
            </p:nvGrpSpPr>
            <p:grpSpPr bwMode="auto">
              <a:xfrm>
                <a:off x="3924300" y="1657354"/>
                <a:ext cx="5048250" cy="4606099"/>
                <a:chOff x="1872" y="1200"/>
                <a:chExt cx="3180" cy="2642"/>
              </a:xfrm>
            </p:grpSpPr>
            <p:sp>
              <p:nvSpPr>
                <p:cNvPr id="38936" name="Rectangle 449"/>
                <p:cNvSpPr>
                  <a:spLocks noChangeArrowheads="1"/>
                </p:cNvSpPr>
                <p:nvPr/>
              </p:nvSpPr>
              <p:spPr bwMode="auto">
                <a:xfrm>
                  <a:off x="2544" y="3504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37" name="Text Box 450"/>
                <p:cNvSpPr txBox="1">
                  <a:spLocks noChangeArrowheads="1"/>
                </p:cNvSpPr>
                <p:nvPr/>
              </p:nvSpPr>
              <p:spPr bwMode="auto">
                <a:xfrm>
                  <a:off x="1872" y="3580"/>
                  <a:ext cx="336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WR</a:t>
                  </a:r>
                </a:p>
              </p:txBody>
            </p:sp>
            <p:sp>
              <p:nvSpPr>
                <p:cNvPr id="38938" name="Line 451"/>
                <p:cNvSpPr>
                  <a:spLocks noChangeShapeType="1"/>
                </p:cNvSpPr>
                <p:nvPr/>
              </p:nvSpPr>
              <p:spPr bwMode="auto">
                <a:xfrm flipV="1">
                  <a:off x="1936" y="3579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39" name="Oval 452"/>
                <p:cNvSpPr>
                  <a:spLocks noChangeArrowheads="1"/>
                </p:cNvSpPr>
                <p:nvPr/>
              </p:nvSpPr>
              <p:spPr bwMode="auto">
                <a:xfrm>
                  <a:off x="4446" y="2864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5" name="Group 453"/>
                <p:cNvGrpSpPr>
                  <a:grpSpLocks/>
                </p:cNvGrpSpPr>
                <p:nvPr/>
              </p:nvGrpSpPr>
              <p:grpSpPr bwMode="auto">
                <a:xfrm>
                  <a:off x="2650" y="1200"/>
                  <a:ext cx="2402" cy="1728"/>
                  <a:chOff x="1066" y="1440"/>
                  <a:chExt cx="2402" cy="1728"/>
                </a:xfrm>
              </p:grpSpPr>
              <p:sp>
                <p:nvSpPr>
                  <p:cNvPr id="38986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7" name="Line 455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8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064"/>
                    <a:ext cx="0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1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2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064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3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208"/>
                    <a:ext cx="4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72" y="2352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9080" name="Line 4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1" name="Line 4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2" name="Line 4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83" name="Line 4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" name="Group 467"/>
                  <p:cNvGrpSpPr>
                    <a:grpSpLocks/>
                  </p:cNvGrpSpPr>
                  <p:nvPr/>
                </p:nvGrpSpPr>
                <p:grpSpPr bwMode="auto">
                  <a:xfrm>
                    <a:off x="2256" y="2352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9076" name="Line 4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7" name="Line 4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8" name="Line 4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9" name="Line 4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8996" name="Line 472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7" name="Line 47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20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8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99" name="Line 4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0" name="Line 476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1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49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2" name="Line 4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016" y="2304"/>
                    <a:ext cx="14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3" name="Line 4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84" y="2304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4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5" name="Line 48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20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6" name="Line 4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7" name="Line 4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2" y="192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8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92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09" name="Line 4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4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0" name="Line 4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1" name="Line 4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182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2" name="Oval 488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1776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3" name="Oval 489"/>
                  <p:cNvSpPr>
                    <a:spLocks noChangeArrowheads="1"/>
                  </p:cNvSpPr>
                  <p:nvPr/>
                </p:nvSpPr>
                <p:spPr bwMode="auto">
                  <a:xfrm>
                    <a:off x="1854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4" name="Oval 490"/>
                  <p:cNvSpPr>
                    <a:spLocks noChangeArrowheads="1"/>
                  </p:cNvSpPr>
                  <p:nvPr/>
                </p:nvSpPr>
                <p:spPr bwMode="auto">
                  <a:xfrm>
                    <a:off x="233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5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6" name="Oval 492"/>
                  <p:cNvSpPr>
                    <a:spLocks noChangeArrowheads="1"/>
                  </p:cNvSpPr>
                  <p:nvPr/>
                </p:nvSpPr>
                <p:spPr bwMode="auto">
                  <a:xfrm>
                    <a:off x="2142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17" name="Line 493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8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49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19" name="Line 4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2" y="2640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0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1" name="Line 49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736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2" name="Oval 498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262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8" name="Group 499"/>
                  <p:cNvGrpSpPr>
                    <a:grpSpLocks/>
                  </p:cNvGrpSpPr>
                  <p:nvPr/>
                </p:nvGrpSpPr>
                <p:grpSpPr bwMode="auto">
                  <a:xfrm>
                    <a:off x="26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9072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3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4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5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" name="Group 504"/>
                  <p:cNvGrpSpPr>
                    <a:grpSpLocks/>
                  </p:cNvGrpSpPr>
                  <p:nvPr/>
                </p:nvGrpSpPr>
                <p:grpSpPr bwMode="auto">
                  <a:xfrm>
                    <a:off x="1440" y="2208"/>
                    <a:ext cx="144" cy="96"/>
                    <a:chOff x="2928" y="2448"/>
                    <a:chExt cx="144" cy="96"/>
                  </a:xfrm>
                </p:grpSpPr>
                <p:sp>
                  <p:nvSpPr>
                    <p:cNvPr id="39068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48"/>
                      <a:ext cx="1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9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14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0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72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71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28" y="2496"/>
                      <a:ext cx="0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25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278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6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30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7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2096" y="190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28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68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29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0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1440"/>
                    <a:ext cx="0" cy="14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1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1326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2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8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3" name="Line 5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4" name="Line 5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1680"/>
                    <a:ext cx="0" cy="52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35" name="Oval 519"/>
                  <p:cNvSpPr>
                    <a:spLocks noChangeArrowheads="1"/>
                  </p:cNvSpPr>
                  <p:nvPr/>
                </p:nvSpPr>
                <p:spPr bwMode="auto">
                  <a:xfrm>
                    <a:off x="2624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36" name="Oval 520"/>
                  <p:cNvSpPr>
                    <a:spLocks noChangeArrowheads="1"/>
                  </p:cNvSpPr>
                  <p:nvPr/>
                </p:nvSpPr>
                <p:spPr bwMode="auto">
                  <a:xfrm>
                    <a:off x="1568" y="1664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grpSp>
                <p:nvGrpSpPr>
                  <p:cNvPr id="10" name="Group 521"/>
                  <p:cNvGrpSpPr>
                    <a:grpSpLocks/>
                  </p:cNvGrpSpPr>
                  <p:nvPr/>
                </p:nvGrpSpPr>
                <p:grpSpPr bwMode="auto">
                  <a:xfrm>
                    <a:off x="1344" y="2880"/>
                    <a:ext cx="96" cy="144"/>
                    <a:chOff x="1872" y="2352"/>
                    <a:chExt cx="96" cy="144"/>
                  </a:xfrm>
                </p:grpSpPr>
                <p:sp>
                  <p:nvSpPr>
                    <p:cNvPr id="39064" name="Line 5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5" name="Line 5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68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6" name="Line 5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7" name="Line 5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2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" name="Group 526"/>
                  <p:cNvGrpSpPr>
                    <a:grpSpLocks/>
                  </p:cNvGrpSpPr>
                  <p:nvPr/>
                </p:nvGrpSpPr>
                <p:grpSpPr bwMode="auto">
                  <a:xfrm>
                    <a:off x="2784" y="2880"/>
                    <a:ext cx="96" cy="144"/>
                    <a:chOff x="2256" y="2352"/>
                    <a:chExt cx="96" cy="144"/>
                  </a:xfrm>
                </p:grpSpPr>
                <p:sp>
                  <p:nvSpPr>
                    <p:cNvPr id="39060" name="Line 5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352"/>
                      <a:ext cx="0" cy="14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1" name="Line 5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2" name="Line 5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352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63" name="Line 5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04" y="2496"/>
                      <a:ext cx="4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39" name="Line 53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024"/>
                    <a:ext cx="13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0" name="Line 5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12" y="2880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1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2094" y="3008"/>
                    <a:ext cx="34" cy="34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2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2832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3" name="Line 535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4" name="Line 536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024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45" name="Text Box 5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2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1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6" name="Text Box 5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2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7" name="Text Box 5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320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3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8" name="Text Box 5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0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4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49" name="Text Box 5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5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0" name="Text Box 5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304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6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1" name="Text Box 5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1728"/>
                    <a:ext cx="336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V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DD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2" name="Text Box 5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2" y="2789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Y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3" name="Text Box 5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0" y="1565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X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i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4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208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B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j</a:t>
                    </a:r>
                  </a:p>
                </p:txBody>
              </p:sp>
              <p:grpSp>
                <p:nvGrpSpPr>
                  <p:cNvPr id="13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1066" y="2240"/>
                    <a:ext cx="288" cy="188"/>
                    <a:chOff x="1066" y="2240"/>
                    <a:chExt cx="288" cy="188"/>
                  </a:xfrm>
                </p:grpSpPr>
                <p:sp>
                  <p:nvSpPr>
                    <p:cNvPr id="39058" name="Text Box 5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6" y="2251"/>
                      <a:ext cx="288" cy="1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/>
                      <a:r>
                        <a:rPr lang="en-US" altLang="zh-CN" sz="1400" b="1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B</a:t>
                      </a:r>
                      <a:r>
                        <a:rPr lang="en-US" altLang="zh-CN" sz="1400" b="1" baseline="-25000">
                          <a:solidFill>
                            <a:schemeClr val="tx1"/>
                          </a:solidFill>
                          <a:ea typeface="Gulim" pitchFamily="34" charset="-127"/>
                        </a:rPr>
                        <a:t>j</a:t>
                      </a:r>
                    </a:p>
                  </p:txBody>
                </p:sp>
                <p:sp>
                  <p:nvSpPr>
                    <p:cNvPr id="39059" name="Line 5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60" y="2240"/>
                      <a:ext cx="48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9056" name="Text Box 5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4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7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9057" name="Text Box 5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92" y="2832"/>
                    <a:ext cx="288" cy="1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eaLnBrk="0" hangingPunct="0"/>
                    <a:r>
                      <a:rPr lang="en-US" altLang="zh-CN" sz="1400" b="1">
                        <a:solidFill>
                          <a:schemeClr val="tx1"/>
                        </a:solidFill>
                        <a:ea typeface="Gulim" pitchFamily="34" charset="-127"/>
                      </a:rPr>
                      <a:t>T</a:t>
                    </a:r>
                    <a:r>
                      <a:rPr lang="en-US" altLang="zh-CN" sz="1400" b="1" baseline="-25000">
                        <a:solidFill>
                          <a:schemeClr val="tx1"/>
                        </a:solidFill>
                        <a:ea typeface="Gulim" pitchFamily="34" charset="-127"/>
                      </a:rPr>
                      <a:t>8</a:t>
                    </a:r>
                    <a:endParaRPr lang="en-US" altLang="zh-CN" sz="14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grpSp>
              <p:nvGrpSpPr>
                <p:cNvPr id="14" name="Group 552"/>
                <p:cNvGrpSpPr>
                  <a:grpSpLocks/>
                </p:cNvGrpSpPr>
                <p:nvPr/>
              </p:nvGrpSpPr>
              <p:grpSpPr bwMode="auto">
                <a:xfrm>
                  <a:off x="2832" y="2928"/>
                  <a:ext cx="192" cy="192"/>
                  <a:chOff x="3024" y="3408"/>
                  <a:chExt cx="192" cy="192"/>
                </a:xfrm>
              </p:grpSpPr>
              <p:sp>
                <p:nvSpPr>
                  <p:cNvPr id="38984" name="AutoShape 55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456"/>
                    <a:ext cx="192" cy="144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  <p:sp>
                <p:nvSpPr>
                  <p:cNvPr id="38985" name="Oval 554"/>
                  <p:cNvSpPr>
                    <a:spLocks noChangeArrowheads="1"/>
                  </p:cNvSpPr>
                  <p:nvPr/>
                </p:nvSpPr>
                <p:spPr bwMode="auto">
                  <a:xfrm>
                    <a:off x="3096" y="3408"/>
                    <a:ext cx="48" cy="4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dist">
                      <a:spcBef>
                        <a:spcPct val="0"/>
                      </a:spcBef>
                    </a:pPr>
                    <a:endParaRPr lang="zh-CN" altLang="en-US" sz="4000" b="1">
                      <a:solidFill>
                        <a:schemeClr val="tx1"/>
                      </a:solidFill>
                      <a:ea typeface="Gulim" pitchFamily="34" charset="-127"/>
                    </a:endParaRPr>
                  </a:p>
                </p:txBody>
              </p:sp>
            </p:grpSp>
            <p:sp>
              <p:nvSpPr>
                <p:cNvPr id="38942" name="AutoShape 555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43" name="AutoShape 556"/>
                <p:cNvSpPr>
                  <a:spLocks noChangeArrowheads="1"/>
                </p:cNvSpPr>
                <p:nvPr/>
              </p:nvSpPr>
              <p:spPr bwMode="auto">
                <a:xfrm rot="10800000">
                  <a:off x="4032" y="2928"/>
                  <a:ext cx="192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rgbClr val="FF0066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44" name="Line 557"/>
                <p:cNvSpPr>
                  <a:spLocks noChangeShapeType="1"/>
                </p:cNvSpPr>
                <p:nvPr/>
              </p:nvSpPr>
              <p:spPr bwMode="auto">
                <a:xfrm>
                  <a:off x="2928" y="312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5" name="Line 558"/>
                <p:cNvSpPr>
                  <a:spLocks noChangeShapeType="1"/>
                </p:cNvSpPr>
                <p:nvPr/>
              </p:nvSpPr>
              <p:spPr bwMode="auto">
                <a:xfrm>
                  <a:off x="2928" y="326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6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4464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7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4128" y="307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8" name="Line 561"/>
                <p:cNvSpPr>
                  <a:spLocks noChangeShapeType="1"/>
                </p:cNvSpPr>
                <p:nvPr/>
              </p:nvSpPr>
              <p:spPr bwMode="auto">
                <a:xfrm>
                  <a:off x="4512" y="2976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49" name="Line 562"/>
                <p:cNvSpPr>
                  <a:spLocks noChangeShapeType="1"/>
                </p:cNvSpPr>
                <p:nvPr/>
              </p:nvSpPr>
              <p:spPr bwMode="auto">
                <a:xfrm>
                  <a:off x="4656" y="29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0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2736" y="3312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1" name="Rectangle 564"/>
                <p:cNvSpPr>
                  <a:spLocks noChangeArrowheads="1"/>
                </p:cNvSpPr>
                <p:nvPr/>
              </p:nvSpPr>
              <p:spPr bwMode="auto">
                <a:xfrm>
                  <a:off x="2544" y="3216"/>
                  <a:ext cx="192" cy="24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2" name="Oval 565"/>
                <p:cNvSpPr>
                  <a:spLocks noChangeArrowheads="1"/>
                </p:cNvSpPr>
                <p:nvPr/>
              </p:nvSpPr>
              <p:spPr bwMode="auto">
                <a:xfrm>
                  <a:off x="2496" y="3240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3" name="Oval 566"/>
                <p:cNvSpPr>
                  <a:spLocks noChangeArrowheads="1"/>
                </p:cNvSpPr>
                <p:nvPr/>
              </p:nvSpPr>
              <p:spPr bwMode="auto">
                <a:xfrm>
                  <a:off x="2496" y="3384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4" name="Text Box 567"/>
                <p:cNvSpPr txBox="1">
                  <a:spLocks noChangeArrowheads="1"/>
                </p:cNvSpPr>
                <p:nvPr/>
              </p:nvSpPr>
              <p:spPr bwMode="auto">
                <a:xfrm>
                  <a:off x="2528" y="3216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8955" name="Oval 568"/>
                <p:cNvSpPr>
                  <a:spLocks noChangeArrowheads="1"/>
                </p:cNvSpPr>
                <p:nvPr/>
              </p:nvSpPr>
              <p:spPr bwMode="auto">
                <a:xfrm>
                  <a:off x="2496" y="3528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56" name="Text Box 569"/>
                <p:cNvSpPr txBox="1">
                  <a:spLocks noChangeArrowheads="1"/>
                </p:cNvSpPr>
                <p:nvPr/>
              </p:nvSpPr>
              <p:spPr bwMode="auto">
                <a:xfrm>
                  <a:off x="2528" y="3504"/>
                  <a:ext cx="240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&amp;</a:t>
                  </a:r>
                </a:p>
              </p:txBody>
            </p:sp>
            <p:sp>
              <p:nvSpPr>
                <p:cNvPr id="38957" name="Line 570"/>
                <p:cNvSpPr>
                  <a:spLocks noChangeShapeType="1"/>
                </p:cNvSpPr>
                <p:nvPr/>
              </p:nvSpPr>
              <p:spPr bwMode="auto">
                <a:xfrm>
                  <a:off x="2736" y="3600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8" name="Line 571"/>
                <p:cNvSpPr>
                  <a:spLocks noChangeShapeType="1"/>
                </p:cNvSpPr>
                <p:nvPr/>
              </p:nvSpPr>
              <p:spPr bwMode="auto">
                <a:xfrm flipV="1">
                  <a:off x="4224" y="3024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59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4176" y="3024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0" name="Line 573"/>
                <p:cNvSpPr>
                  <a:spLocks noChangeShapeType="1"/>
                </p:cNvSpPr>
                <p:nvPr/>
              </p:nvSpPr>
              <p:spPr bwMode="auto">
                <a:xfrm>
                  <a:off x="2976" y="302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1" name="Line 574"/>
                <p:cNvSpPr>
                  <a:spLocks noChangeShapeType="1"/>
                </p:cNvSpPr>
                <p:nvPr/>
              </p:nvSpPr>
              <p:spPr bwMode="auto">
                <a:xfrm>
                  <a:off x="3120" y="302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2" name="Oval 575"/>
                <p:cNvSpPr>
                  <a:spLocks noChangeArrowheads="1"/>
                </p:cNvSpPr>
                <p:nvPr/>
              </p:nvSpPr>
              <p:spPr bwMode="auto">
                <a:xfrm>
                  <a:off x="3104" y="329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63" name="Oval 576"/>
                <p:cNvSpPr>
                  <a:spLocks noChangeArrowheads="1"/>
                </p:cNvSpPr>
                <p:nvPr/>
              </p:nvSpPr>
              <p:spPr bwMode="auto">
                <a:xfrm>
                  <a:off x="4112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64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2208" y="36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5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2400" y="34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6" name="Line 579"/>
                <p:cNvSpPr>
                  <a:spLocks noChangeShapeType="1"/>
                </p:cNvSpPr>
                <p:nvPr/>
              </p:nvSpPr>
              <p:spPr bwMode="auto">
                <a:xfrm>
                  <a:off x="2400" y="340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7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2208" y="3264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8" name="Line 581"/>
                <p:cNvSpPr>
                  <a:spLocks noChangeShapeType="1"/>
                </p:cNvSpPr>
                <p:nvPr/>
              </p:nvSpPr>
              <p:spPr bwMode="auto">
                <a:xfrm flipH="1">
                  <a:off x="2304" y="355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69" name="Line 582"/>
                <p:cNvSpPr>
                  <a:spLocks noChangeShapeType="1"/>
                </p:cNvSpPr>
                <p:nvPr/>
              </p:nvSpPr>
              <p:spPr bwMode="auto">
                <a:xfrm flipV="1">
                  <a:off x="2304" y="326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0" name="Oval 583"/>
                <p:cNvSpPr>
                  <a:spLocks noChangeArrowheads="1"/>
                </p:cNvSpPr>
                <p:nvPr/>
              </p:nvSpPr>
              <p:spPr bwMode="auto">
                <a:xfrm>
                  <a:off x="2288" y="3248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71" name="Oval 584"/>
                <p:cNvSpPr>
                  <a:spLocks noChangeArrowheads="1"/>
                </p:cNvSpPr>
                <p:nvPr/>
              </p:nvSpPr>
              <p:spPr bwMode="auto">
                <a:xfrm>
                  <a:off x="2384" y="3680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grpSp>
              <p:nvGrpSpPr>
                <p:cNvPr id="16" name="Group 585"/>
                <p:cNvGrpSpPr>
                  <a:grpSpLocks/>
                </p:cNvGrpSpPr>
                <p:nvPr/>
              </p:nvGrpSpPr>
              <p:grpSpPr bwMode="auto">
                <a:xfrm>
                  <a:off x="1920" y="3166"/>
                  <a:ext cx="338" cy="196"/>
                  <a:chOff x="2112" y="3454"/>
                  <a:chExt cx="338" cy="196"/>
                </a:xfrm>
              </p:grpSpPr>
              <p:sp>
                <p:nvSpPr>
                  <p:cNvPr id="38982" name="Text Box 5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12" y="3456"/>
                    <a:ext cx="338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US" altLang="zh-CN" sz="1600" b="1" dirty="0">
                        <a:solidFill>
                          <a:schemeClr val="tx1"/>
                        </a:solidFill>
                        <a:ea typeface="Gulim" pitchFamily="34" charset="-127"/>
                      </a:rPr>
                      <a:t>CS</a:t>
                    </a:r>
                  </a:p>
                </p:txBody>
              </p:sp>
              <p:sp>
                <p:nvSpPr>
                  <p:cNvPr id="38983" name="Line 587"/>
                  <p:cNvSpPr>
                    <a:spLocks noChangeShapeType="1"/>
                  </p:cNvSpPr>
                  <p:nvPr/>
                </p:nvSpPr>
                <p:spPr bwMode="auto">
                  <a:xfrm>
                    <a:off x="2176" y="3454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973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4128" y="2880"/>
                  <a:ext cx="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4" name="Line 589"/>
                <p:cNvSpPr>
                  <a:spLocks noChangeShapeType="1"/>
                </p:cNvSpPr>
                <p:nvPr/>
              </p:nvSpPr>
              <p:spPr bwMode="auto">
                <a:xfrm>
                  <a:off x="4128" y="288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75" name="Rectangle 590"/>
                <p:cNvSpPr>
                  <a:spLocks noChangeArrowheads="1"/>
                </p:cNvSpPr>
                <p:nvPr/>
              </p:nvSpPr>
              <p:spPr bwMode="auto">
                <a:xfrm>
                  <a:off x="2976" y="1488"/>
                  <a:ext cx="1440" cy="105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66" name="Rectangle 591"/>
                <p:cNvSpPr>
                  <a:spLocks noChangeArrowheads="1"/>
                </p:cNvSpPr>
                <p:nvPr/>
              </p:nvSpPr>
              <p:spPr bwMode="auto">
                <a:xfrm>
                  <a:off x="2784" y="2832"/>
                  <a:ext cx="1920" cy="626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75000"/>
                    </a:schemeClr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  <a:defRPr/>
                  </a:pPr>
                  <a:endParaRPr lang="zh-CN" altLang="en-US" sz="4000" b="1">
                    <a:solidFill>
                      <a:schemeClr val="tx1"/>
                    </a:solidFill>
                    <a:latin typeface="Arial" charset="0"/>
                    <a:ea typeface="Gulim" pitchFamily="34" charset="-127"/>
                  </a:endParaRPr>
                </a:p>
              </p:txBody>
            </p:sp>
            <p:sp>
              <p:nvSpPr>
                <p:cNvPr id="38977" name="Text Box 592">
                  <a:hlinkClick r:id="rId3" action="ppaction://hlinkfile"/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04" y="1687"/>
                  <a:ext cx="240" cy="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zh-CN" altLang="en-US" sz="1800" b="1">
                      <a:solidFill>
                        <a:schemeClr val="tx1"/>
                      </a:solidFill>
                      <a:latin typeface="宋体" pitchFamily="2" charset="-122"/>
                    </a:rPr>
                    <a:t>存储单元</a:t>
                  </a:r>
                </a:p>
              </p:txBody>
            </p:sp>
            <p:sp>
              <p:nvSpPr>
                <p:cNvPr id="68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4764" y="2712"/>
                  <a:ext cx="240" cy="10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zh-CN" altLang="en-US" sz="1800" b="1" dirty="0">
                      <a:solidFill>
                        <a:schemeClr val="tx1"/>
                      </a:solidFill>
                      <a:latin typeface="宋体" pitchFamily="2" charset="-122"/>
                    </a:rPr>
                    <a:t>输出控制电路</a:t>
                  </a:r>
                </a:p>
              </p:txBody>
            </p:sp>
            <p:sp>
              <p:nvSpPr>
                <p:cNvPr id="38979" name="Line 594"/>
                <p:cNvSpPr>
                  <a:spLocks noChangeShapeType="1"/>
                </p:cNvSpPr>
                <p:nvPr/>
              </p:nvSpPr>
              <p:spPr bwMode="auto">
                <a:xfrm>
                  <a:off x="3600" y="3264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80" name="Oval 595"/>
                <p:cNvSpPr>
                  <a:spLocks noChangeArrowheads="1"/>
                </p:cNvSpPr>
                <p:nvPr/>
              </p:nvSpPr>
              <p:spPr bwMode="auto">
                <a:xfrm>
                  <a:off x="3582" y="3246"/>
                  <a:ext cx="34" cy="34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dist">
                    <a:spcBef>
                      <a:spcPct val="0"/>
                    </a:spcBef>
                  </a:pPr>
                  <a:endParaRPr lang="zh-CN" altLang="en-US" sz="4000" b="1">
                    <a:solidFill>
                      <a:schemeClr val="tx1"/>
                    </a:solidFill>
                    <a:ea typeface="Gulim" pitchFamily="34" charset="-127"/>
                  </a:endParaRPr>
                </a:p>
              </p:txBody>
            </p:sp>
            <p:sp>
              <p:nvSpPr>
                <p:cNvPr id="38981" name="Text Box 596"/>
                <p:cNvSpPr txBox="1">
                  <a:spLocks noChangeArrowheads="1"/>
                </p:cNvSpPr>
                <p:nvPr/>
              </p:nvSpPr>
              <p:spPr bwMode="auto">
                <a:xfrm>
                  <a:off x="3600" y="3648"/>
                  <a:ext cx="528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en-US" altLang="zh-CN" sz="1600" b="1">
                      <a:solidFill>
                        <a:schemeClr val="tx1"/>
                      </a:solidFill>
                      <a:ea typeface="Gulim" pitchFamily="34" charset="-127"/>
                    </a:rPr>
                    <a:t>D(I/O)</a:t>
                  </a:r>
                </a:p>
              </p:txBody>
            </p:sp>
          </p:grpSp>
          <p:sp>
            <p:nvSpPr>
              <p:cNvPr id="38933" name="Text Box 546"/>
              <p:cNvSpPr txBox="1">
                <a:spLocks noChangeArrowheads="1"/>
              </p:cNvSpPr>
              <p:nvPr/>
            </p:nvSpPr>
            <p:spPr bwMode="auto">
              <a:xfrm>
                <a:off x="7229475" y="2907375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8934" name="Text Box 546"/>
              <p:cNvSpPr txBox="1">
                <a:spLocks noChangeArrowheads="1"/>
              </p:cNvSpPr>
              <p:nvPr/>
            </p:nvSpPr>
            <p:spPr bwMode="auto">
              <a:xfrm>
                <a:off x="5940152" y="2924944"/>
                <a:ext cx="4572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400" b="1">
                    <a:solidFill>
                      <a:schemeClr val="tx1"/>
                    </a:solidFill>
                    <a:ea typeface="Gulim" pitchFamily="34" charset="-127"/>
                  </a:rPr>
                  <a:t>Q</a:t>
                </a:r>
                <a:endParaRPr lang="en-US" altLang="zh-CN" sz="1400" b="1" baseline="-25000">
                  <a:solidFill>
                    <a:schemeClr val="tx1"/>
                  </a:solidFill>
                  <a:ea typeface="Gulim" pitchFamily="34" charset="-127"/>
                </a:endParaRPr>
              </a:p>
            </p:txBody>
          </p:sp>
          <p:sp>
            <p:nvSpPr>
              <p:cNvPr id="38935" name="Line 587"/>
              <p:cNvSpPr>
                <a:spLocks noChangeShapeType="1"/>
              </p:cNvSpPr>
              <p:nvPr/>
            </p:nvSpPr>
            <p:spPr bwMode="auto">
              <a:xfrm>
                <a:off x="6057900" y="2934674"/>
                <a:ext cx="228600" cy="0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929" name="Text Box 546"/>
            <p:cNvSpPr txBox="1">
              <a:spLocks noChangeArrowheads="1"/>
            </p:cNvSpPr>
            <p:nvPr/>
          </p:nvSpPr>
          <p:spPr bwMode="auto">
            <a:xfrm>
              <a:off x="5921375" y="452787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3</a:t>
              </a:r>
            </a:p>
          </p:txBody>
        </p:sp>
        <p:sp>
          <p:nvSpPr>
            <p:cNvPr id="38930" name="Text Box 546"/>
            <p:cNvSpPr txBox="1">
              <a:spLocks noChangeArrowheads="1"/>
            </p:cNvSpPr>
            <p:nvPr/>
          </p:nvSpPr>
          <p:spPr bwMode="auto">
            <a:xfrm>
              <a:off x="7283152" y="4694214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1</a:t>
              </a:r>
            </a:p>
          </p:txBody>
        </p:sp>
        <p:sp>
          <p:nvSpPr>
            <p:cNvPr id="38931" name="Text Box 546"/>
            <p:cNvSpPr txBox="1">
              <a:spLocks noChangeArrowheads="1"/>
            </p:cNvSpPr>
            <p:nvPr/>
          </p:nvSpPr>
          <p:spPr bwMode="auto">
            <a:xfrm>
              <a:off x="8207375" y="4945265"/>
              <a:ext cx="457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400" b="1">
                  <a:solidFill>
                    <a:schemeClr val="tx1"/>
                  </a:solidFill>
                  <a:ea typeface="Gulim" pitchFamily="34" charset="-127"/>
                </a:rPr>
                <a:t>A</a:t>
              </a:r>
              <a:r>
                <a:rPr lang="en-US" altLang="zh-CN" sz="1400" b="1" baseline="-25000">
                  <a:solidFill>
                    <a:schemeClr val="tx1"/>
                  </a:solidFill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75" name="Text Box 93"/>
          <p:cNvSpPr txBox="1">
            <a:spLocks noChangeArrowheads="1"/>
          </p:cNvSpPr>
          <p:nvPr/>
        </p:nvSpPr>
        <p:spPr bwMode="auto">
          <a:xfrm>
            <a:off x="7997826" y="5813425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7" name="Text Box 93"/>
          <p:cNvSpPr txBox="1">
            <a:spLocks noChangeArrowheads="1"/>
          </p:cNvSpPr>
          <p:nvPr/>
        </p:nvSpPr>
        <p:spPr bwMode="auto">
          <a:xfrm>
            <a:off x="8912226" y="4159250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9" name="Text Box 93"/>
          <p:cNvSpPr txBox="1">
            <a:spLocks noChangeArrowheads="1"/>
          </p:cNvSpPr>
          <p:nvPr/>
        </p:nvSpPr>
        <p:spPr bwMode="auto">
          <a:xfrm>
            <a:off x="9826626" y="3132138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0" name="Text Box 93"/>
          <p:cNvSpPr txBox="1">
            <a:spLocks noChangeArrowheads="1"/>
          </p:cNvSpPr>
          <p:nvPr/>
        </p:nvSpPr>
        <p:spPr bwMode="auto">
          <a:xfrm>
            <a:off x="9164639" y="3036888"/>
            <a:ext cx="2254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 dirty="0">
                <a:solidFill>
                  <a:srgbClr val="FFFF00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1" name="Text Box 93"/>
          <p:cNvSpPr txBox="1">
            <a:spLocks noChangeArrowheads="1"/>
          </p:cNvSpPr>
          <p:nvPr/>
        </p:nvSpPr>
        <p:spPr bwMode="auto">
          <a:xfrm>
            <a:off x="7713664" y="3051175"/>
            <a:ext cx="276225" cy="36933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rgbClr val="FFFF00"/>
                </a:solidFill>
                <a:cs typeface="Arial" pitchFamily="34" charset="0"/>
              </a:rPr>
              <a:t>0</a:t>
            </a:r>
          </a:p>
        </p:txBody>
      </p:sp>
      <p:pic>
        <p:nvPicPr>
          <p:cNvPr id="182" name="Picture 11" descr="图片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7578" y="979009"/>
            <a:ext cx="30194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sp>
        <p:nvSpPr>
          <p:cNvPr id="183" name="矩形 182"/>
          <p:cNvSpPr>
            <a:spLocks noChangeArrowheads="1"/>
          </p:cNvSpPr>
          <p:nvPr/>
        </p:nvSpPr>
        <p:spPr bwMode="auto">
          <a:xfrm>
            <a:off x="633163" y="4796176"/>
            <a:ext cx="4656387" cy="80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17563" lvl="1" indent="-360363">
              <a:lnSpc>
                <a:spcPct val="110000"/>
              </a:lnSpc>
              <a:buClr>
                <a:schemeClr val="tx2"/>
              </a:buClr>
              <a:buSzPct val="85000"/>
              <a:buFont typeface="Wingdings" pitchFamily="2" charset="2"/>
              <a:buChar char="n"/>
            </a:pPr>
            <a:r>
              <a:rPr lang="zh-CN" altLang="en-US" sz="2200" b="1" dirty="0">
                <a:solidFill>
                  <a:schemeClr val="tx1"/>
                </a:solidFill>
              </a:rPr>
              <a:t>若</a:t>
            </a:r>
            <a:r>
              <a:rPr lang="en-US" altLang="zh-CN" sz="2200" b="1" dirty="0">
                <a:solidFill>
                  <a:schemeClr val="tx1"/>
                </a:solidFill>
              </a:rPr>
              <a:t>Q=0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/Q=1</a:t>
            </a:r>
            <a:r>
              <a:rPr lang="zh-CN" altLang="en-US" sz="2200" b="1" dirty="0">
                <a:solidFill>
                  <a:schemeClr val="tx1"/>
                </a:solidFill>
              </a:rPr>
              <a:t>，则</a:t>
            </a:r>
            <a:r>
              <a:rPr lang="en-US" altLang="zh-CN" sz="2200" b="1" dirty="0" err="1">
                <a:solidFill>
                  <a:schemeClr val="tx1"/>
                </a:solidFill>
              </a:rPr>
              <a:t>B</a:t>
            </a:r>
            <a:r>
              <a:rPr lang="en-US" altLang="zh-CN" sz="2200" b="1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200" b="1" dirty="0">
                <a:solidFill>
                  <a:schemeClr val="tx1"/>
                </a:solidFill>
              </a:rPr>
              <a:t>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A</a:t>
            </a:r>
            <a:r>
              <a:rPr lang="en-US" altLang="zh-CN" sz="2200" b="1" baseline="-25000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 输入为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</a:rPr>
              <a:t>从</a:t>
            </a:r>
            <a:r>
              <a:rPr lang="en-US" altLang="zh-CN" sz="2200" b="1" dirty="0">
                <a:solidFill>
                  <a:schemeClr val="tx1"/>
                </a:solidFill>
              </a:rPr>
              <a:t>D</a:t>
            </a:r>
            <a:r>
              <a:rPr lang="zh-CN" altLang="en-US" sz="2200" b="1" dirty="0">
                <a:solidFill>
                  <a:schemeClr val="tx1"/>
                </a:solidFill>
              </a:rPr>
              <a:t>端输出</a:t>
            </a:r>
            <a:r>
              <a:rPr lang="en-US" altLang="zh-CN" sz="2200" b="1" dirty="0">
                <a:solidFill>
                  <a:schemeClr val="tx1"/>
                </a:solidFill>
              </a:rPr>
              <a:t>D=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</a:rPr>
              <a:t>。 </a:t>
            </a:r>
            <a:endParaRPr lang="en-US" altLang="zh-CN" sz="2200" b="1" dirty="0">
              <a:solidFill>
                <a:schemeClr val="tx1"/>
              </a:solidFill>
            </a:endParaRPr>
          </a:p>
        </p:txBody>
      </p:sp>
      <p:sp>
        <p:nvSpPr>
          <p:cNvPr id="184" name="Text Box 93"/>
          <p:cNvSpPr txBox="1">
            <a:spLocks noChangeArrowheads="1"/>
          </p:cNvSpPr>
          <p:nvPr/>
        </p:nvSpPr>
        <p:spPr bwMode="auto">
          <a:xfrm>
            <a:off x="7118351" y="5643563"/>
            <a:ext cx="296863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1" name="Text Box 93"/>
          <p:cNvSpPr txBox="1">
            <a:spLocks noChangeArrowheads="1"/>
          </p:cNvSpPr>
          <p:nvPr/>
        </p:nvSpPr>
        <p:spPr bwMode="auto">
          <a:xfrm>
            <a:off x="7050088" y="5133975"/>
            <a:ext cx="296862" cy="369332"/>
          </a:xfrm>
          <a:prstGeom prst="rect">
            <a:avLst/>
          </a:prstGeom>
          <a:solidFill>
            <a:srgbClr val="CC330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1" lang="en-US" altLang="zh-CN" sz="1800" b="1">
                <a:solidFill>
                  <a:schemeClr val="tx1"/>
                </a:solidFill>
                <a:cs typeface="Arial" pitchFamily="34" charset="0"/>
              </a:rPr>
              <a:t>0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build="p" bldLvl="3"/>
      <p:bldP spid="1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B05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DRAM</a:t>
            </a:r>
            <a:r>
              <a:rPr lang="zh-CN" altLang="en-US">
                <a:ea typeface="宋体" pitchFamily="2" charset="-122"/>
              </a:rPr>
              <a:t>存储单元电路（单管单元电路）</a:t>
            </a:r>
          </a:p>
        </p:txBody>
      </p:sp>
      <p:sp>
        <p:nvSpPr>
          <p:cNvPr id="344068" name="Rectangle 4"/>
          <p:cNvSpPr>
            <a:spLocks noChangeArrowheads="1"/>
          </p:cNvSpPr>
          <p:nvPr/>
        </p:nvSpPr>
        <p:spPr bwMode="auto">
          <a:xfrm>
            <a:off x="6743700" y="1628776"/>
            <a:ext cx="3240088" cy="28479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18000" rIns="18000">
            <a:spAutoFit/>
          </a:bodyPr>
          <a:lstStyle/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zh-CN" altLang="en-US" sz="20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电容 &lt;&lt;</a:t>
            </a:r>
            <a:r>
              <a:rPr lang="en-US" altLang="zh-CN" sz="20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zh-CN" altLang="en-US" sz="20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电容</a:t>
            </a: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>
                <a:solidFill>
                  <a:schemeClr val="tx1"/>
                </a:solidFill>
                <a:cs typeface="Times New Roman" pitchFamily="18" charset="0"/>
              </a:rPr>
              <a:t>Cs</a:t>
            </a:r>
            <a:r>
              <a:rPr lang="zh-CN" altLang="en-US" sz="2000" b="1">
                <a:solidFill>
                  <a:schemeClr val="tx1"/>
                </a:solidFill>
                <a:latin typeface="宋体" pitchFamily="2" charset="-122"/>
                <a:cs typeface="Times New Roman" pitchFamily="18" charset="0"/>
              </a:rPr>
              <a:t>上有电荷表示 </a:t>
            </a:r>
            <a:r>
              <a:rPr lang="zh-CN" altLang="en-US" sz="2000" b="1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‘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’</a:t>
            </a:r>
            <a:endParaRPr lang="zh-CN" altLang="en-US" sz="2000" b="1">
              <a:solidFill>
                <a:schemeClr val="tx1"/>
              </a:solidFill>
              <a:latin typeface="宋体" pitchFamily="2" charset="-122"/>
              <a:cs typeface="Times New Roman" pitchFamily="18" charset="0"/>
            </a:endParaRP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000" b="1">
                <a:solidFill>
                  <a:schemeClr val="tx1"/>
                </a:solidFill>
                <a:cs typeface="Times New Roman" pitchFamily="18" charset="0"/>
              </a:rPr>
              <a:t>Cs</a:t>
            </a:r>
            <a:r>
              <a:rPr lang="zh-CN" altLang="en-US" sz="2000" b="1">
                <a:solidFill>
                  <a:schemeClr val="tx1"/>
                </a:solidFill>
                <a:latin typeface="宋体" pitchFamily="2" charset="-122"/>
                <a:cs typeface="Times New Roman" pitchFamily="18" charset="0"/>
              </a:rPr>
              <a:t>上无电荷表示 </a:t>
            </a:r>
            <a:r>
              <a:rPr lang="zh-CN" altLang="en-US" sz="2000" b="1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‘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b="1">
                <a:solidFill>
                  <a:schemeClr val="tx1"/>
                </a:solidFill>
                <a:latin typeface="MS Sans Serif"/>
                <a:cs typeface="Times New Roman" pitchFamily="18" charset="0"/>
              </a:rPr>
              <a:t>’</a:t>
            </a:r>
            <a:endParaRPr lang="zh-CN" altLang="en-US" sz="2000" b="1">
              <a:solidFill>
                <a:schemeClr val="tx1"/>
              </a:solidFill>
              <a:cs typeface="Times New Roman" pitchFamily="18" charset="0"/>
            </a:endParaRPr>
          </a:p>
          <a:p>
            <a:pPr marL="476250" indent="-476250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000" b="1">
                <a:solidFill>
                  <a:schemeClr val="tx1"/>
                </a:solidFill>
                <a:cs typeface="Times New Roman" pitchFamily="18" charset="0"/>
              </a:rPr>
              <a:t>保持状态：字选线低电平，</a:t>
            </a:r>
            <a:r>
              <a:rPr lang="en-US" altLang="zh-CN" sz="2000" b="1">
                <a:solidFill>
                  <a:schemeClr val="tx1"/>
                </a:solidFill>
                <a:cs typeface="Times New Roman" pitchFamily="18" charset="0"/>
              </a:rPr>
              <a:t>T</a:t>
            </a:r>
            <a:r>
              <a:rPr lang="zh-CN" altLang="en-US" sz="2000" b="1">
                <a:solidFill>
                  <a:schemeClr val="tx1"/>
                </a:solidFill>
                <a:cs typeface="Times New Roman" pitchFamily="18" charset="0"/>
              </a:rPr>
              <a:t>截止，理论上内部保持稳定状态。</a:t>
            </a:r>
          </a:p>
          <a:p>
            <a:pPr marL="476250" indent="-476250" eaLnBrk="0" hangingPunct="0">
              <a:spcBef>
                <a:spcPct val="50000"/>
              </a:spcBef>
            </a:pPr>
            <a:r>
              <a:rPr lang="zh-CN" altLang="en-US" sz="2000" b="1">
                <a:solidFill>
                  <a:schemeClr val="tx1"/>
                </a:solidFill>
                <a:cs typeface="Times New Roman" pitchFamily="18" charset="0"/>
              </a:rPr>
              <a:t>       </a:t>
            </a:r>
            <a:endParaRPr lang="zh-CN" altLang="en-US" sz="2000" b="1">
              <a:cs typeface="Times New Roman" pitchFamily="18" charset="0"/>
            </a:endParaRPr>
          </a:p>
        </p:txBody>
      </p:sp>
      <p:graphicFrame>
        <p:nvGraphicFramePr>
          <p:cNvPr id="344070" name="Object 6"/>
          <p:cNvGraphicFramePr>
            <a:graphicFrameLocks noChangeAspect="1"/>
          </p:cNvGraphicFramePr>
          <p:nvPr/>
        </p:nvGraphicFramePr>
        <p:xfrm>
          <a:off x="2063751" y="1628775"/>
          <a:ext cx="4105275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VISIO" r:id="rId4" imgW="2044668" imgH="1504237" progId="Visio.Drawing.11">
                  <p:embed/>
                </p:oleObj>
              </mc:Choice>
              <mc:Fallback>
                <p:oleObj name="VISIO" r:id="rId4" imgW="2044668" imgH="1504237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1" y="1628775"/>
                        <a:ext cx="4105275" cy="338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1" name="Rectangle 7"/>
          <p:cNvSpPr>
            <a:spLocks noChangeArrowheads="1"/>
          </p:cNvSpPr>
          <p:nvPr/>
        </p:nvSpPr>
        <p:spPr bwMode="auto">
          <a:xfrm>
            <a:off x="2063750" y="5084764"/>
            <a:ext cx="8255000" cy="1323975"/>
          </a:xfrm>
          <a:prstGeom prst="rect">
            <a:avLst/>
          </a:prstGeom>
          <a:solidFill>
            <a:srgbClr val="FDFBD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812800" indent="-812800" eaLnBrk="0" hangingPunct="0"/>
            <a:r>
              <a:rPr lang="zh-CN" altLang="en-US" sz="2000" b="1">
                <a:solidFill>
                  <a:schemeClr val="accent2"/>
                </a:solidFill>
              </a:rPr>
              <a:t>注意：在保存二进制信息“ </a:t>
            </a:r>
            <a:r>
              <a:rPr lang="en-US" altLang="zh-CN" sz="2000" b="1">
                <a:solidFill>
                  <a:schemeClr val="accent2"/>
                </a:solidFill>
              </a:rPr>
              <a:t>1 ”</a:t>
            </a:r>
            <a:r>
              <a:rPr lang="zh-CN" altLang="en-US" sz="2000" b="1">
                <a:solidFill>
                  <a:schemeClr val="accent2"/>
                </a:solidFill>
              </a:rPr>
              <a:t>的状态下，</a:t>
            </a:r>
            <a:r>
              <a:rPr lang="en-US" altLang="zh-CN" sz="2000" b="1">
                <a:solidFill>
                  <a:schemeClr val="accent2"/>
                </a:solidFill>
              </a:rPr>
              <a:t>Cs</a:t>
            </a:r>
            <a:r>
              <a:rPr lang="zh-CN" altLang="en-US" sz="2000" b="1">
                <a:solidFill>
                  <a:schemeClr val="accent2"/>
                </a:solidFill>
              </a:rPr>
              <a:t>有电荷，但</a:t>
            </a:r>
            <a:r>
              <a:rPr lang="en-US" altLang="zh-CN" sz="2000" b="1">
                <a:solidFill>
                  <a:schemeClr val="accent2"/>
                </a:solidFill>
              </a:rPr>
              <a:t>Cs</a:t>
            </a:r>
            <a:r>
              <a:rPr lang="zh-CN" altLang="en-US" sz="2000" b="1">
                <a:solidFill>
                  <a:schemeClr val="accent2"/>
                </a:solidFill>
              </a:rPr>
              <a:t>存在漏电流，</a:t>
            </a:r>
            <a:r>
              <a:rPr lang="en-US" altLang="zh-CN" sz="2000" b="1">
                <a:solidFill>
                  <a:schemeClr val="accent2"/>
                </a:solidFill>
              </a:rPr>
              <a:t>Cs</a:t>
            </a:r>
            <a:r>
              <a:rPr lang="zh-CN" altLang="en-US" sz="2000" b="1">
                <a:solidFill>
                  <a:schemeClr val="accent2"/>
                </a:solidFill>
              </a:rPr>
              <a:t>上的电荷会逐渐消息，状态不能长久保持 ，在电荷泄漏到威胁所保存的数据性质之前，需要补充所泄漏的电荷，以保持数据性质不变。这种电荷的补充称之为刷新（或再生）。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 build="p" autoUpdateAnimBg="0"/>
      <p:bldP spid="344068" grpId="0" animBg="1" autoUpdateAnimBg="0"/>
      <p:bldP spid="3440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存储单元电路工作原理（读出）</a:t>
            </a:r>
          </a:p>
        </p:txBody>
      </p:sp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1847850" y="4005264"/>
            <a:ext cx="8610600" cy="25431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eaLnBrk="0" hangingPunct="0">
              <a:spcBef>
                <a:spcPct val="50000"/>
              </a:spcBef>
            </a:pPr>
            <a:r>
              <a:rPr lang="zh-CN" altLang="en-US" sz="2000" b="1">
                <a:solidFill>
                  <a:srgbClr val="0000FF"/>
                </a:solidFill>
              </a:rPr>
              <a:t>读出时：</a:t>
            </a:r>
            <a:r>
              <a:rPr lang="en-US" altLang="zh-CN" sz="2000" b="1">
                <a:solidFill>
                  <a:srgbClr val="0000FF"/>
                </a:solidFill>
                <a:cs typeface="Times New Roman" pitchFamily="18" charset="0"/>
              </a:rPr>
              <a:t>D</a:t>
            </a:r>
            <a:r>
              <a:rPr lang="en-US" altLang="zh-CN" sz="2000" b="1">
                <a:solidFill>
                  <a:srgbClr val="0000FF"/>
                </a:solidFill>
              </a:rPr>
              <a:t> </a:t>
            </a:r>
            <a:r>
              <a:rPr lang="zh-CN" altLang="en-US" sz="2000" b="1">
                <a:solidFill>
                  <a:srgbClr val="0000FF"/>
                </a:solidFill>
              </a:rPr>
              <a:t>线先预充电到 </a:t>
            </a:r>
            <a:r>
              <a:rPr lang="en-US" altLang="zh-CN" sz="2000" b="1">
                <a:solidFill>
                  <a:srgbClr val="0000FF"/>
                </a:solidFill>
              </a:rPr>
              <a:t>Vpre=2.5V，</a:t>
            </a:r>
            <a:r>
              <a:rPr lang="zh-CN" altLang="en-US" sz="2000" b="1">
                <a:solidFill>
                  <a:srgbClr val="0000FF"/>
                </a:solidFill>
              </a:rPr>
              <a:t>然后字选线高电平，</a:t>
            </a:r>
            <a:r>
              <a:rPr lang="en-US" altLang="zh-CN" sz="2000" b="1">
                <a:solidFill>
                  <a:srgbClr val="0000FF"/>
                </a:solidFill>
              </a:rPr>
              <a:t>T</a:t>
            </a:r>
            <a:r>
              <a:rPr lang="zh-CN" altLang="en-US" sz="2000" b="1">
                <a:solidFill>
                  <a:srgbClr val="0000FF"/>
                </a:solidFill>
              </a:rPr>
              <a:t>导通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0000FF"/>
                </a:solidFill>
              </a:rPr>
              <a:t>若电路保存 信息1，</a:t>
            </a:r>
            <a:r>
              <a:rPr lang="en-US" altLang="zh-CN" sz="2000" b="1">
                <a:solidFill>
                  <a:srgbClr val="0000FF"/>
                </a:solidFill>
              </a:rPr>
              <a:t>Vcs=3.5V，</a:t>
            </a:r>
            <a:r>
              <a:rPr lang="zh-CN" altLang="en-US" sz="2000" b="1">
                <a:solidFill>
                  <a:srgbClr val="0000FF"/>
                </a:solidFill>
              </a:rPr>
              <a:t>电流方向从单元电路内部向外；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0000FF"/>
                </a:solidFill>
              </a:rPr>
              <a:t>若电路保存信息 0，</a:t>
            </a:r>
            <a:r>
              <a:rPr lang="en-US" altLang="zh-CN" sz="2000" b="1">
                <a:solidFill>
                  <a:srgbClr val="0000FF"/>
                </a:solidFill>
              </a:rPr>
              <a:t>Vcs=0.0V，</a:t>
            </a:r>
            <a:r>
              <a:rPr lang="zh-CN" altLang="en-US" sz="2000" b="1">
                <a:solidFill>
                  <a:srgbClr val="0000FF"/>
                </a:solidFill>
              </a:rPr>
              <a:t>电流方向从外向单元电路内部；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0000FF"/>
                </a:solidFill>
              </a:rPr>
              <a:t>因此根据数据线上电流的方向可判断单元电路保存的是 1还是 0。</a:t>
            </a:r>
          </a:p>
          <a:p>
            <a:pPr marL="363538" indent="-363538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000" b="1">
                <a:solidFill>
                  <a:srgbClr val="0000FF"/>
                </a:solidFill>
              </a:rPr>
              <a:t>读出过程实际上是</a:t>
            </a:r>
            <a:r>
              <a:rPr lang="en-US" altLang="zh-CN" sz="2000" b="1">
                <a:solidFill>
                  <a:srgbClr val="0000FF"/>
                </a:solidFill>
              </a:rPr>
              <a:t>Cs</a:t>
            </a:r>
            <a:r>
              <a:rPr lang="zh-CN" altLang="en-US" sz="2000" b="1">
                <a:solidFill>
                  <a:srgbClr val="0000FF"/>
                </a:solidFill>
              </a:rPr>
              <a:t>与</a:t>
            </a:r>
            <a:r>
              <a:rPr lang="en-US" altLang="zh-CN" sz="2000" b="1">
                <a:solidFill>
                  <a:srgbClr val="0000FF"/>
                </a:solidFill>
              </a:rPr>
              <a:t>Cd</a:t>
            </a:r>
            <a:r>
              <a:rPr lang="zh-CN" altLang="en-US" sz="2000" b="1">
                <a:solidFill>
                  <a:srgbClr val="0000FF"/>
                </a:solidFill>
              </a:rPr>
              <a:t>上的电荷重新分配的过程，也是</a:t>
            </a:r>
            <a:r>
              <a:rPr lang="en-US" altLang="zh-CN" sz="2000" b="1">
                <a:solidFill>
                  <a:srgbClr val="0000FF"/>
                </a:solidFill>
              </a:rPr>
              <a:t>Cs</a:t>
            </a:r>
            <a:r>
              <a:rPr lang="zh-CN" altLang="en-US" sz="2000" b="1">
                <a:solidFill>
                  <a:srgbClr val="0000FF"/>
                </a:solidFill>
              </a:rPr>
              <a:t>与</a:t>
            </a:r>
            <a:r>
              <a:rPr lang="en-US" altLang="zh-CN" sz="2000" b="1">
                <a:solidFill>
                  <a:srgbClr val="0000FF"/>
                </a:solidFill>
              </a:rPr>
              <a:t>Cd</a:t>
            </a:r>
            <a:r>
              <a:rPr lang="zh-CN" altLang="en-US" sz="2000" b="1">
                <a:solidFill>
                  <a:srgbClr val="0000FF"/>
                </a:solidFill>
              </a:rPr>
              <a:t>上的电压重新调整的过程。</a:t>
            </a:r>
            <a:r>
              <a:rPr lang="en-US" altLang="zh-CN" sz="2000" b="1">
                <a:solidFill>
                  <a:srgbClr val="0000FF"/>
                </a:solidFill>
              </a:rPr>
              <a:t>Cd</a:t>
            </a:r>
            <a:r>
              <a:rPr lang="zh-CN" altLang="en-US" sz="2000" b="1">
                <a:solidFill>
                  <a:srgbClr val="0000FF"/>
                </a:solidFill>
              </a:rPr>
              <a:t>上的电压，即是</a:t>
            </a:r>
            <a:r>
              <a:rPr lang="en-US" altLang="zh-CN" sz="2000" b="1">
                <a:solidFill>
                  <a:srgbClr val="0000FF"/>
                </a:solidFill>
              </a:rPr>
              <a:t>D</a:t>
            </a:r>
            <a:r>
              <a:rPr lang="zh-CN" altLang="en-US" sz="2000" b="1">
                <a:solidFill>
                  <a:srgbClr val="0000FF"/>
                </a:solidFill>
              </a:rPr>
              <a:t>线上的电压。</a:t>
            </a:r>
          </a:p>
        </p:txBody>
      </p:sp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4079875" y="1341439"/>
          <a:ext cx="35052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1341439"/>
                        <a:ext cx="350520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58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58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5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5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5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5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5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5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5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5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1" grpId="0" build="p" autoUpdateAnimBg="0"/>
      <p:bldP spid="375813" grpId="0" build="p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存储单元电路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存储单元电路工作原理（写入）</a:t>
            </a:r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auto">
          <a:xfrm>
            <a:off x="2063553" y="4292600"/>
            <a:ext cx="7561462" cy="1938992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49263" indent="-449263"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</a:rPr>
              <a:t>写入操作：</a:t>
            </a:r>
            <a:r>
              <a:rPr lang="en-US" altLang="zh-CN" b="1" dirty="0">
                <a:solidFill>
                  <a:srgbClr val="0000FF"/>
                </a:solidFill>
              </a:rPr>
              <a:t>D </a:t>
            </a:r>
            <a:r>
              <a:rPr lang="zh-CN" altLang="en-US" b="1" dirty="0">
                <a:solidFill>
                  <a:srgbClr val="0000FF"/>
                </a:solidFill>
              </a:rPr>
              <a:t>线加高电平（1，</a:t>
            </a:r>
            <a:r>
              <a:rPr lang="en-US" altLang="zh-CN" b="1" dirty="0">
                <a:solidFill>
                  <a:srgbClr val="0000FF"/>
                </a:solidFill>
              </a:rPr>
              <a:t>3.5V</a:t>
            </a:r>
            <a:r>
              <a:rPr lang="zh-CN" altLang="en-US" b="1" dirty="0">
                <a:solidFill>
                  <a:srgbClr val="0000FF"/>
                </a:solidFill>
              </a:rPr>
              <a:t>）或低电平（0，</a:t>
            </a:r>
            <a:r>
              <a:rPr lang="en-US" altLang="zh-CN" b="1" dirty="0">
                <a:solidFill>
                  <a:srgbClr val="0000FF"/>
                </a:solidFill>
              </a:rPr>
              <a:t>0V</a:t>
            </a:r>
            <a:r>
              <a:rPr lang="zh-CN" altLang="en-US" b="1" dirty="0">
                <a:solidFill>
                  <a:srgbClr val="0000FF"/>
                </a:solidFill>
              </a:rPr>
              <a:t>），字选择线置高电平，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b="1" dirty="0">
                <a:solidFill>
                  <a:srgbClr val="0000FF"/>
                </a:solidFill>
              </a:rPr>
              <a:t>导通；</a:t>
            </a:r>
          </a:p>
          <a:p>
            <a:pPr marL="449263" indent="-449263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</a:rPr>
              <a:t>写</a:t>
            </a:r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zh-CN" altLang="en-US" b="1" dirty="0">
                <a:solidFill>
                  <a:srgbClr val="0000FF"/>
                </a:solidFill>
              </a:rPr>
              <a:t>时，</a:t>
            </a:r>
            <a:r>
              <a:rPr lang="en-US" altLang="zh-CN" b="1" dirty="0">
                <a:solidFill>
                  <a:srgbClr val="0000FF"/>
                </a:solidFill>
              </a:rPr>
              <a:t>D</a:t>
            </a:r>
            <a:r>
              <a:rPr lang="zh-CN" altLang="en-US" b="1" dirty="0">
                <a:solidFill>
                  <a:srgbClr val="0000FF"/>
                </a:solidFill>
              </a:rPr>
              <a:t>线高电平，对</a:t>
            </a:r>
            <a:r>
              <a:rPr lang="en-US" altLang="zh-CN" b="1" dirty="0">
                <a:solidFill>
                  <a:srgbClr val="0000FF"/>
                </a:solidFill>
              </a:rPr>
              <a:t>Cs</a:t>
            </a:r>
            <a:r>
              <a:rPr lang="zh-CN" altLang="en-US" b="1" dirty="0">
                <a:solidFill>
                  <a:srgbClr val="0000FF"/>
                </a:solidFill>
              </a:rPr>
              <a:t>充电；</a:t>
            </a:r>
          </a:p>
          <a:p>
            <a:pPr marL="449263" indent="-449263" eaLnBrk="0" hangingPunct="0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</a:rPr>
              <a:t>写</a:t>
            </a:r>
            <a:r>
              <a:rPr lang="en-US" altLang="zh-CN" b="1" dirty="0">
                <a:solidFill>
                  <a:srgbClr val="0000FF"/>
                </a:solidFill>
              </a:rPr>
              <a:t>0</a:t>
            </a:r>
            <a:r>
              <a:rPr lang="zh-CN" altLang="en-US" b="1" dirty="0">
                <a:solidFill>
                  <a:srgbClr val="0000FF"/>
                </a:solidFill>
              </a:rPr>
              <a:t>时，</a:t>
            </a:r>
            <a:r>
              <a:rPr lang="en-US" altLang="zh-CN" b="1" dirty="0">
                <a:solidFill>
                  <a:srgbClr val="0000FF"/>
                </a:solidFill>
              </a:rPr>
              <a:t>D</a:t>
            </a:r>
            <a:r>
              <a:rPr lang="zh-CN" altLang="en-US" b="1" dirty="0">
                <a:solidFill>
                  <a:srgbClr val="0000FF"/>
                </a:solidFill>
              </a:rPr>
              <a:t>线低电平，</a:t>
            </a:r>
            <a:r>
              <a:rPr lang="en-US" altLang="zh-CN" b="1" dirty="0">
                <a:solidFill>
                  <a:srgbClr val="0000FF"/>
                </a:solidFill>
              </a:rPr>
              <a:t>Cs</a:t>
            </a:r>
            <a:r>
              <a:rPr lang="zh-CN" altLang="en-US" b="1" dirty="0">
                <a:solidFill>
                  <a:srgbClr val="0000FF"/>
                </a:solidFill>
              </a:rPr>
              <a:t>放电； </a:t>
            </a:r>
          </a:p>
        </p:txBody>
      </p:sp>
      <p:graphicFrame>
        <p:nvGraphicFramePr>
          <p:cNvPr id="376837" name="Object 5"/>
          <p:cNvGraphicFramePr>
            <a:graphicFrameLocks noChangeAspect="1"/>
          </p:cNvGraphicFramePr>
          <p:nvPr/>
        </p:nvGraphicFramePr>
        <p:xfrm>
          <a:off x="4079875" y="1628776"/>
          <a:ext cx="35052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1628776"/>
                        <a:ext cx="350520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build="p" autoUpdateAnimBg="0"/>
      <p:bldP spid="3768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5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8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固定掩膜</a:t>
            </a:r>
            <a:r>
              <a:rPr lang="en-US" altLang="zh-CN" dirty="0">
                <a:ea typeface="宋体" pitchFamily="2" charset="-122"/>
              </a:rPr>
              <a:t>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graphicFrame>
        <p:nvGraphicFramePr>
          <p:cNvPr id="274437" name="Object 5"/>
          <p:cNvGraphicFramePr>
            <a:graphicFrameLocks noChangeAspect="1"/>
          </p:cNvGraphicFramePr>
          <p:nvPr/>
        </p:nvGraphicFramePr>
        <p:xfrm>
          <a:off x="2438401" y="1295400"/>
          <a:ext cx="229711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94" name="VISIO" r:id="rId4" imgW="2026920" imgH="3828288" progId="Visio.Drawing.11">
                  <p:embed/>
                </p:oleObj>
              </mc:Choice>
              <mc:Fallback>
                <p:oleObj name="VISIO" r:id="rId4" imgW="2026920" imgH="3828288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1295400"/>
                        <a:ext cx="229711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8" name="Object 6"/>
          <p:cNvGraphicFramePr>
            <a:graphicFrameLocks noChangeAspect="1"/>
          </p:cNvGraphicFramePr>
          <p:nvPr/>
        </p:nvGraphicFramePr>
        <p:xfrm>
          <a:off x="5105400" y="1295400"/>
          <a:ext cx="22987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95" name="VISIO" r:id="rId6" imgW="2028444" imgH="3828288" progId="Visio.Drawing.11">
                  <p:embed/>
                </p:oleObj>
              </mc:Choice>
              <mc:Fallback>
                <p:oleObj name="VISIO" r:id="rId6" imgW="2028444" imgH="3828288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295400"/>
                        <a:ext cx="22987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9" name="Object 7"/>
          <p:cNvGraphicFramePr>
            <a:graphicFrameLocks noChangeAspect="1"/>
          </p:cNvGraphicFramePr>
          <p:nvPr/>
        </p:nvGraphicFramePr>
        <p:xfrm>
          <a:off x="7696201" y="1295400"/>
          <a:ext cx="229711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96" name="VISIO" r:id="rId8" imgW="2026920" imgH="3828288" progId="Visio.Drawing.11">
                  <p:embed/>
                </p:oleObj>
              </mc:Choice>
              <mc:Fallback>
                <p:oleObj name="VISIO" r:id="rId8" imgW="2026920" imgH="3828288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1295400"/>
                        <a:ext cx="229711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25146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/>
              <a:t>含二级管的电路表示1，不含电路表示0</a:t>
            </a:r>
          </a:p>
        </p:txBody>
      </p:sp>
      <p:sp>
        <p:nvSpPr>
          <p:cNvPr id="274441" name="Text Box 9"/>
          <p:cNvSpPr txBox="1">
            <a:spLocks noChangeArrowheads="1"/>
          </p:cNvSpPr>
          <p:nvPr/>
        </p:nvSpPr>
        <p:spPr bwMode="auto">
          <a:xfrm>
            <a:off x="51816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/>
              <a:t>含三级管的电路表示1，不含电路表示0</a:t>
            </a:r>
          </a:p>
        </p:txBody>
      </p:sp>
      <p:sp>
        <p:nvSpPr>
          <p:cNvPr id="274442" name="Text Box 10"/>
          <p:cNvSpPr txBox="1">
            <a:spLocks noChangeArrowheads="1"/>
          </p:cNvSpPr>
          <p:nvPr/>
        </p:nvSpPr>
        <p:spPr bwMode="auto">
          <a:xfrm>
            <a:off x="7772400" y="5638801"/>
            <a:ext cx="2057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/>
              <a:t>含</a:t>
            </a:r>
            <a:r>
              <a:rPr lang="en-US" altLang="zh-CN" sz="2000" b="1"/>
              <a:t>MOS</a:t>
            </a:r>
            <a:r>
              <a:rPr lang="zh-CN" altLang="en-US" sz="2000" b="1"/>
              <a:t>管的电路表示0，不含电路表示1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967722" y="3320986"/>
            <a:ext cx="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3935760" y="3320986"/>
            <a:ext cx="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229033" y="4929282"/>
            <a:ext cx="623269" cy="69664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321378" y="2819597"/>
            <a:ext cx="525138" cy="8009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162253" y="2828330"/>
            <a:ext cx="396972" cy="87823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968888" y="4758272"/>
            <a:ext cx="783703" cy="87823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647321" y="2780964"/>
            <a:ext cx="783703" cy="87823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633184" y="4744612"/>
            <a:ext cx="783703" cy="8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464294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可编程的</a:t>
            </a:r>
            <a:r>
              <a:rPr lang="en-US" altLang="zh-CN" dirty="0">
                <a:ea typeface="宋体" pitchFamily="2" charset="-122"/>
              </a:rPr>
              <a:t>PROM</a:t>
            </a:r>
            <a:r>
              <a:rPr lang="zh-CN" altLang="en-US" dirty="0">
                <a:ea typeface="宋体" pitchFamily="2" charset="-122"/>
              </a:rPr>
              <a:t>单元电路</a:t>
            </a:r>
            <a:r>
              <a:rPr lang="en-US" altLang="zh-CN" dirty="0">
                <a:ea typeface="宋体" pitchFamily="2" charset="-122"/>
              </a:rPr>
              <a:t>1.7</a:t>
            </a:r>
            <a:endParaRPr lang="zh-CN" altLang="en-US" dirty="0">
              <a:ea typeface="宋体" pitchFamily="2" charset="-122"/>
            </a:endParaRPr>
          </a:p>
        </p:txBody>
      </p:sp>
      <p:graphicFrame>
        <p:nvGraphicFramePr>
          <p:cNvPr id="31746" name="Object 7"/>
          <p:cNvGraphicFramePr>
            <a:graphicFrameLocks noChangeAspect="1"/>
          </p:cNvGraphicFramePr>
          <p:nvPr/>
        </p:nvGraphicFramePr>
        <p:xfrm>
          <a:off x="2286000" y="1371600"/>
          <a:ext cx="32448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0" name="VISIO" r:id="rId4" imgW="2026920" imgH="2566416" progId="Visio.Drawing.11">
                  <p:embed/>
                </p:oleObj>
              </mc:Choice>
              <mc:Fallback>
                <p:oleObj name="VISIO" r:id="rId4" imgW="2026920" imgH="2566416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32448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8"/>
          <p:cNvSpPr txBox="1">
            <a:spLocks noChangeArrowheads="1"/>
          </p:cNvSpPr>
          <p:nvPr/>
        </p:nvSpPr>
        <p:spPr bwMode="auto">
          <a:xfrm>
            <a:off x="5943600" y="1981201"/>
            <a:ext cx="4688904" cy="2677656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出厂时所有位均为1。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编程时（写入数据），对写0的单元加入特定的大电流，熔丝被烧断，变为另一种表示0的状态，且不可恢复。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</a:rPr>
              <a:t>工作时，加入正常电路。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415073" y="4461855"/>
            <a:ext cx="783703" cy="8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325437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紫外线擦除可编程的</a:t>
            </a:r>
            <a:r>
              <a:rPr lang="en-US" altLang="zh-CN" dirty="0">
                <a:ea typeface="宋体" pitchFamily="2" charset="-122"/>
              </a:rPr>
              <a:t>EPROM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5519936" y="1628800"/>
            <a:ext cx="5548808" cy="466281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出厂时所有位均为 </a:t>
            </a:r>
            <a:r>
              <a:rPr lang="zh-CN" altLang="en-US" sz="2200" dirty="0">
                <a:solidFill>
                  <a:srgbClr val="FF0000"/>
                </a:solidFill>
                <a:latin typeface="+mj-lt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FAMOS（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浮空栅极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）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极无电荷，处于截止状态。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编程时（写入数据），对写</a:t>
            </a:r>
            <a:r>
              <a:rPr lang="zh-CN" altLang="en-US" sz="2200" dirty="0">
                <a:solidFill>
                  <a:srgbClr val="FF0000"/>
                </a:solidFill>
                <a:latin typeface="+mj-lt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的单元加入特定的电压，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上的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极与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D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极被瞬时击穿，大量电子聚集到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极上，撤销编程电压后，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极上的聚集的电子不能越过隔离层，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导通，表示0。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工作时，加入正常电压，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 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的状态维持不变。</a:t>
            </a: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擦除时，用紫外线照射，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聚集在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极上的电子获得能量，越过隔离层泄漏，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FAMOS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恢复截止状态。</a:t>
            </a:r>
          </a:p>
        </p:txBody>
      </p:sp>
      <p:graphicFrame>
        <p:nvGraphicFramePr>
          <p:cNvPr id="3277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04734"/>
              </p:ext>
            </p:extLst>
          </p:nvPr>
        </p:nvGraphicFramePr>
        <p:xfrm>
          <a:off x="1703512" y="1772816"/>
          <a:ext cx="3332162" cy="392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4" name="Visio" r:id="rId4" imgW="2011500" imgH="2371725" progId="Visio.Drawing.11">
                  <p:embed/>
                </p:oleObj>
              </mc:Choice>
              <mc:Fallback>
                <p:oleObj name="Visio" r:id="rId4" imgW="2011500" imgH="23717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772816"/>
                        <a:ext cx="3332162" cy="392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29660" y="4659237"/>
            <a:ext cx="525138" cy="800969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3791744" y="4797152"/>
            <a:ext cx="0" cy="52513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/>
        </p:nvCxnSpPr>
        <p:spPr bwMode="auto">
          <a:xfrm flipH="1">
            <a:off x="2711624" y="4077072"/>
            <a:ext cx="288032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2495600" y="4077072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33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2.</a:t>
            </a:r>
            <a:r>
              <a:rPr lang="en-US" altLang="zh-CN" dirty="0"/>
              <a:t>3 ROM</a:t>
            </a:r>
            <a:r>
              <a:rPr lang="zh-CN" altLang="en-US" dirty="0"/>
              <a:t>存储单元电路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29575" cy="328612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电擦除可编程的</a:t>
            </a:r>
            <a:r>
              <a:rPr lang="en-US" altLang="zh-CN" dirty="0">
                <a:ea typeface="宋体" pitchFamily="2" charset="-122"/>
              </a:rPr>
              <a:t>EEPROM</a:t>
            </a:r>
            <a:r>
              <a:rPr lang="zh-CN" altLang="en-US" dirty="0">
                <a:ea typeface="宋体" pitchFamily="2" charset="-122"/>
              </a:rPr>
              <a:t>单元电路</a:t>
            </a:r>
          </a:p>
        </p:txBody>
      </p:sp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5953124" y="1428751"/>
            <a:ext cx="5111428" cy="4154984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与</a:t>
            </a:r>
            <a:r>
              <a:rPr lang="en-US" altLang="zh-CN" sz="2200" dirty="0">
                <a:solidFill>
                  <a:schemeClr val="tx1"/>
                </a:solidFill>
              </a:rPr>
              <a:t>EPROM</a:t>
            </a:r>
            <a:r>
              <a:rPr lang="zh-CN" altLang="en-US" sz="2200" dirty="0">
                <a:solidFill>
                  <a:schemeClr val="tx1"/>
                </a:solidFill>
              </a:rPr>
              <a:t>相似，它是在</a:t>
            </a:r>
            <a:r>
              <a:rPr lang="en-US" altLang="zh-CN" sz="2200" dirty="0">
                <a:solidFill>
                  <a:schemeClr val="tx1"/>
                </a:solidFill>
              </a:rPr>
              <a:t>EPROM</a:t>
            </a:r>
            <a:r>
              <a:rPr lang="zh-CN" altLang="en-US" sz="2200" dirty="0">
                <a:solidFill>
                  <a:schemeClr val="tx1"/>
                </a:solidFill>
              </a:rPr>
              <a:t>基本单元电路的浮空栅的上面再生成一个浮空栅，前者称为第一级浮空栅，后者称为第二级浮空栅。第二级浮空栅引出一个电极，接某一电压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若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为正电压，第一浮空栅极与漏极之间产生隧道效应，使电子注入第一浮空栅极，即编程写入（写“</a:t>
            </a:r>
            <a:r>
              <a:rPr lang="en-US" altLang="zh-CN" sz="2200" dirty="0">
                <a:solidFill>
                  <a:schemeClr val="tx1"/>
                </a:solidFill>
              </a:rPr>
              <a:t>0</a:t>
            </a:r>
            <a:r>
              <a:rPr lang="zh-CN" altLang="en-US" sz="2200" dirty="0">
                <a:solidFill>
                  <a:schemeClr val="tx1"/>
                </a:solidFill>
              </a:rPr>
              <a:t>”）。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marL="187325" indent="-187325"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tx1"/>
                </a:solidFill>
              </a:rPr>
              <a:t>若使</a:t>
            </a:r>
            <a:r>
              <a:rPr lang="en-US" altLang="zh-CN" sz="2200" dirty="0">
                <a:solidFill>
                  <a:schemeClr val="tx1"/>
                </a:solidFill>
              </a:rPr>
              <a:t>V</a:t>
            </a:r>
            <a:r>
              <a:rPr lang="en-US" altLang="zh-CN" sz="2200" baseline="-25000" dirty="0">
                <a:solidFill>
                  <a:schemeClr val="tx1"/>
                </a:solidFill>
              </a:rPr>
              <a:t>G</a:t>
            </a:r>
            <a:r>
              <a:rPr lang="zh-CN" altLang="en-US" sz="2200" dirty="0">
                <a:solidFill>
                  <a:schemeClr val="tx1"/>
                </a:solidFill>
              </a:rPr>
              <a:t>为负电压，强使第一级浮空栅极的电子散失，即擦除（擦除为“</a:t>
            </a:r>
            <a:r>
              <a:rPr lang="en-US" altLang="zh-CN" sz="2200" dirty="0">
                <a:solidFill>
                  <a:schemeClr val="tx1"/>
                </a:solidFill>
              </a:rPr>
              <a:t>1</a:t>
            </a:r>
            <a:r>
              <a:rPr lang="zh-CN" altLang="en-US" sz="2200" dirty="0">
                <a:solidFill>
                  <a:schemeClr val="tx1"/>
                </a:solidFill>
              </a:rPr>
              <a:t>”）。擦除后可重新写入。</a:t>
            </a:r>
          </a:p>
        </p:txBody>
      </p:sp>
      <p:sp>
        <p:nvSpPr>
          <p:cNvPr id="33798" name="Rectangle 2"/>
          <p:cNvSpPr>
            <a:spLocks noChangeArrowheads="1"/>
          </p:cNvSpPr>
          <p:nvPr/>
        </p:nvSpPr>
        <p:spPr bwMode="auto">
          <a:xfrm>
            <a:off x="6003635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zh-CN" altLang="en-US"/>
          </a:p>
        </p:txBody>
      </p:sp>
      <p:sp>
        <p:nvSpPr>
          <p:cNvPr id="33799" name="Rectangle 3"/>
          <p:cNvSpPr>
            <a:spLocks noChangeArrowheads="1"/>
          </p:cNvSpPr>
          <p:nvPr/>
        </p:nvSpPr>
        <p:spPr bwMode="auto">
          <a:xfrm>
            <a:off x="1524001" y="19679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 sz="1800">
              <a:solidFill>
                <a:schemeClr val="tx1"/>
              </a:solidFill>
            </a:endParaRPr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575824"/>
              </p:ext>
            </p:extLst>
          </p:nvPr>
        </p:nvGraphicFramePr>
        <p:xfrm>
          <a:off x="1847528" y="1571625"/>
          <a:ext cx="385762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1" name="Visio" r:id="rId3" imgW="2371680" imgH="2371725" progId="Visio.Drawing.11">
                  <p:embed/>
                </p:oleObj>
              </mc:Choice>
              <mc:Fallback>
                <p:oleObj name="Visio" r:id="rId3" imgW="2371680" imgH="23717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528" y="1571625"/>
                        <a:ext cx="3857625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15680" y="4149081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5800" y="352963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7772" y="4710162"/>
            <a:ext cx="525138" cy="80096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4799856" y="4848077"/>
            <a:ext cx="0" cy="52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7114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116632"/>
            <a:ext cx="8077200" cy="5425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2.4 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存储单元的符号表示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602317"/>
              </p:ext>
            </p:extLst>
          </p:nvPr>
        </p:nvGraphicFramePr>
        <p:xfrm>
          <a:off x="4338278" y="4106960"/>
          <a:ext cx="3096344" cy="249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0" name="VISIO" r:id="rId3" imgW="3090855" imgH="2504330" progId="Visio.Drawing.11">
                  <p:embed/>
                </p:oleObj>
              </mc:Choice>
              <mc:Fallback>
                <p:oleObj name="VISIO" r:id="rId3" imgW="3090855" imgH="2504330" progId="Visio.Drawing.11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278" y="4106960"/>
                        <a:ext cx="3096344" cy="24903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73080"/>
              </p:ext>
            </p:extLst>
          </p:nvPr>
        </p:nvGraphicFramePr>
        <p:xfrm>
          <a:off x="4655840" y="1306513"/>
          <a:ext cx="2304256" cy="183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1" name="VISIO" r:id="rId5" imgW="2044668" imgH="1504237" progId="Visio.Drawing.11">
                  <p:embed/>
                </p:oleObj>
              </mc:Choice>
              <mc:Fallback>
                <p:oleObj name="VISIO" r:id="rId5" imgW="2044668" imgH="1504237" progId="Visio.Drawing.11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1306513"/>
                        <a:ext cx="2304256" cy="18347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062238"/>
              </p:ext>
            </p:extLst>
          </p:nvPr>
        </p:nvGraphicFramePr>
        <p:xfrm>
          <a:off x="2207568" y="1340768"/>
          <a:ext cx="2160240" cy="180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2" name="Visio" r:id="rId7" imgW="2919939" imgH="2919954" progId="Visio.Drawing.11">
                  <p:embed/>
                </p:oleObj>
              </mc:Choice>
              <mc:Fallback>
                <p:oleObj name="Visio" r:id="rId7" imgW="2919939" imgH="2919954" progId="Visio.Drawing.11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1340768"/>
                        <a:ext cx="2160240" cy="18004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17388"/>
              </p:ext>
            </p:extLst>
          </p:nvPr>
        </p:nvGraphicFramePr>
        <p:xfrm>
          <a:off x="7464152" y="1340768"/>
          <a:ext cx="2088232" cy="176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3" name="VISIO" r:id="rId9" imgW="2026920" imgH="2566416" progId="Visio.Drawing.11">
                  <p:embed/>
                </p:oleObj>
              </mc:Choice>
              <mc:Fallback>
                <p:oleObj name="VISIO" r:id="rId9" imgW="2026920" imgH="2566416" progId="Visio.Drawing.11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152" y="1340768"/>
                        <a:ext cx="2088232" cy="176836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D0D0D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 bwMode="auto">
          <a:xfrm>
            <a:off x="4338278" y="3122385"/>
            <a:ext cx="1217662" cy="1108269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flipH="1">
            <a:off x="6096000" y="3141261"/>
            <a:ext cx="1368152" cy="1089392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5886450" y="3144904"/>
            <a:ext cx="5082" cy="1004176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7176120" y="4629173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可存储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位二进制代码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8</a:t>
            </a:r>
            <a:r>
              <a:rPr lang="zh-CN" altLang="en-US" b="1" dirty="0">
                <a:solidFill>
                  <a:schemeClr val="tx1"/>
                </a:solidFill>
              </a:rPr>
              <a:t>个存储单元构成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个字节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32</a:t>
            </a:r>
            <a:r>
              <a:rPr lang="zh-CN" altLang="en-US" b="1" dirty="0">
                <a:solidFill>
                  <a:schemeClr val="tx1"/>
                </a:solidFill>
              </a:rPr>
              <a:t>个存储单元构成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个</a:t>
            </a:r>
            <a:r>
              <a:rPr lang="en-US" altLang="zh-CN" b="1" dirty="0">
                <a:solidFill>
                  <a:schemeClr val="tx1"/>
                </a:solidFill>
              </a:rPr>
              <a:t>32</a:t>
            </a:r>
            <a:r>
              <a:rPr lang="zh-CN" altLang="en-US" b="1" dirty="0">
                <a:solidFill>
                  <a:schemeClr val="tx1"/>
                </a:solidFill>
              </a:rPr>
              <a:t>位字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850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3" y="836712"/>
            <a:ext cx="8877319" cy="559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43722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881832"/>
            <a:ext cx="8419225" cy="56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0176" y="6021289"/>
            <a:ext cx="15121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矩阵法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696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 bwMode="auto">
          <a:xfrm>
            <a:off x="3359150" y="2421086"/>
            <a:ext cx="5905500" cy="4032250"/>
          </a:xfrm>
          <a:prstGeom prst="roundRect">
            <a:avLst>
              <a:gd name="adj" fmla="val 8237"/>
            </a:avLst>
          </a:prstGeom>
          <a:solidFill>
            <a:schemeClr val="bg1">
              <a:lumMod val="75000"/>
              <a:alpha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5222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52228" name="Rectangle 6"/>
          <p:cNvSpPr>
            <a:spLocks noChangeArrowheads="1"/>
          </p:cNvSpPr>
          <p:nvPr/>
        </p:nvSpPr>
        <p:spPr bwMode="auto">
          <a:xfrm>
            <a:off x="551384" y="764704"/>
            <a:ext cx="8652646" cy="10875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5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存储芯片结构（一维地址结构）</a:t>
            </a:r>
          </a:p>
          <a:p>
            <a:pPr marL="668338" lvl="1" indent="-193675" eaLnBrk="0" hangingPunct="0">
              <a:lnSpc>
                <a:spcPct val="150000"/>
              </a:lnSpc>
              <a:buClr>
                <a:srgbClr val="0532C3"/>
              </a:buClr>
              <a:buSzPct val="100000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×2 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：1024 个字单元，每个字单元 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2 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个二进制位。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735639" y="2563962"/>
            <a:ext cx="2592387" cy="3313113"/>
            <a:chOff x="2562" y="1434"/>
            <a:chExt cx="1633" cy="2087"/>
          </a:xfrm>
        </p:grpSpPr>
        <p:sp>
          <p:nvSpPr>
            <p:cNvPr id="52287" name="Rectangle 10"/>
            <p:cNvSpPr>
              <a:spLocks noChangeArrowheads="1"/>
            </p:cNvSpPr>
            <p:nvPr/>
          </p:nvSpPr>
          <p:spPr bwMode="auto">
            <a:xfrm>
              <a:off x="3605" y="1434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88" name="Rectangle 11"/>
            <p:cNvSpPr>
              <a:spLocks noChangeArrowheads="1"/>
            </p:cNvSpPr>
            <p:nvPr/>
          </p:nvSpPr>
          <p:spPr bwMode="auto">
            <a:xfrm>
              <a:off x="3605" y="1888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89" name="Rectangle 12"/>
            <p:cNvSpPr>
              <a:spLocks noChangeArrowheads="1"/>
            </p:cNvSpPr>
            <p:nvPr/>
          </p:nvSpPr>
          <p:spPr bwMode="auto">
            <a:xfrm>
              <a:off x="3605" y="2341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0" name="Rectangle 13"/>
            <p:cNvSpPr>
              <a:spLocks noChangeArrowheads="1"/>
            </p:cNvSpPr>
            <p:nvPr/>
          </p:nvSpPr>
          <p:spPr bwMode="auto">
            <a:xfrm>
              <a:off x="3605" y="3249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1" name="Line 14"/>
            <p:cNvSpPr>
              <a:spLocks noChangeShapeType="1"/>
            </p:cNvSpPr>
            <p:nvPr/>
          </p:nvSpPr>
          <p:spPr bwMode="auto">
            <a:xfrm>
              <a:off x="3877" y="2795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92" name="Rectangle 15"/>
            <p:cNvSpPr>
              <a:spLocks noChangeArrowheads="1"/>
            </p:cNvSpPr>
            <p:nvPr/>
          </p:nvSpPr>
          <p:spPr bwMode="auto">
            <a:xfrm>
              <a:off x="2562" y="1434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3" name="Rectangle 16"/>
            <p:cNvSpPr>
              <a:spLocks noChangeArrowheads="1"/>
            </p:cNvSpPr>
            <p:nvPr/>
          </p:nvSpPr>
          <p:spPr bwMode="auto">
            <a:xfrm>
              <a:off x="2562" y="1888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4" name="Rectangle 17"/>
            <p:cNvSpPr>
              <a:spLocks noChangeArrowheads="1"/>
            </p:cNvSpPr>
            <p:nvPr/>
          </p:nvSpPr>
          <p:spPr bwMode="auto">
            <a:xfrm>
              <a:off x="2562" y="2341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5" name="Rectangle 18"/>
            <p:cNvSpPr>
              <a:spLocks noChangeArrowheads="1"/>
            </p:cNvSpPr>
            <p:nvPr/>
          </p:nvSpPr>
          <p:spPr bwMode="auto">
            <a:xfrm>
              <a:off x="2562" y="3249"/>
              <a:ext cx="590" cy="272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2296" name="Line 19"/>
            <p:cNvSpPr>
              <a:spLocks noChangeShapeType="1"/>
            </p:cNvSpPr>
            <p:nvPr/>
          </p:nvSpPr>
          <p:spPr bwMode="auto">
            <a:xfrm>
              <a:off x="2834" y="2795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70"/>
          <p:cNvGrpSpPr>
            <a:grpSpLocks/>
          </p:cNvGrpSpPr>
          <p:nvPr/>
        </p:nvGrpSpPr>
        <p:grpSpPr bwMode="auto">
          <a:xfrm>
            <a:off x="8328026" y="1987700"/>
            <a:ext cx="1152525" cy="3673475"/>
            <a:chOff x="6659563" y="1700213"/>
            <a:chExt cx="1152525" cy="3673475"/>
          </a:xfrm>
        </p:grpSpPr>
        <p:sp>
          <p:nvSpPr>
            <p:cNvPr id="52281" name="Line 20"/>
            <p:cNvSpPr>
              <a:spLocks noChangeShapeType="1"/>
            </p:cNvSpPr>
            <p:nvPr/>
          </p:nvSpPr>
          <p:spPr bwMode="auto">
            <a:xfrm>
              <a:off x="7164388" y="1916113"/>
              <a:ext cx="0" cy="34575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2" name="Line 21"/>
            <p:cNvSpPr>
              <a:spLocks noChangeShapeType="1"/>
            </p:cNvSpPr>
            <p:nvPr/>
          </p:nvSpPr>
          <p:spPr bwMode="auto">
            <a:xfrm>
              <a:off x="6659563" y="5373688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3" name="Line 23"/>
            <p:cNvSpPr>
              <a:spLocks noChangeShapeType="1"/>
            </p:cNvSpPr>
            <p:nvPr/>
          </p:nvSpPr>
          <p:spPr bwMode="auto">
            <a:xfrm>
              <a:off x="6659563" y="249237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4" name="Line 24"/>
            <p:cNvSpPr>
              <a:spLocks noChangeShapeType="1"/>
            </p:cNvSpPr>
            <p:nvPr/>
          </p:nvSpPr>
          <p:spPr bwMode="auto">
            <a:xfrm>
              <a:off x="6659563" y="3213101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5" name="Line 25"/>
            <p:cNvSpPr>
              <a:spLocks noChangeShapeType="1"/>
            </p:cNvSpPr>
            <p:nvPr/>
          </p:nvSpPr>
          <p:spPr bwMode="auto">
            <a:xfrm>
              <a:off x="6659563" y="393382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6" name="Text Box 32"/>
            <p:cNvSpPr txBox="1">
              <a:spLocks noChangeArrowheads="1"/>
            </p:cNvSpPr>
            <p:nvPr/>
          </p:nvSpPr>
          <p:spPr bwMode="auto">
            <a:xfrm>
              <a:off x="7092950" y="1700213"/>
              <a:ext cx="719138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/>
                <a:t>D1</a:t>
              </a:r>
            </a:p>
          </p:txBody>
        </p:sp>
      </p:grpSp>
      <p:grpSp>
        <p:nvGrpSpPr>
          <p:cNvPr id="4" name="组合 71"/>
          <p:cNvGrpSpPr>
            <a:grpSpLocks/>
          </p:cNvGrpSpPr>
          <p:nvPr/>
        </p:nvGrpSpPr>
        <p:grpSpPr bwMode="auto">
          <a:xfrm>
            <a:off x="6672263" y="1987700"/>
            <a:ext cx="1223962" cy="3673475"/>
            <a:chOff x="5003800" y="1700213"/>
            <a:chExt cx="1223963" cy="3673475"/>
          </a:xfrm>
        </p:grpSpPr>
        <p:sp>
          <p:nvSpPr>
            <p:cNvPr id="52275" name="Line 26"/>
            <p:cNvSpPr>
              <a:spLocks noChangeShapeType="1"/>
            </p:cNvSpPr>
            <p:nvPr/>
          </p:nvSpPr>
          <p:spPr bwMode="auto">
            <a:xfrm>
              <a:off x="5508625" y="1916113"/>
              <a:ext cx="0" cy="34575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6" name="Line 27"/>
            <p:cNvSpPr>
              <a:spLocks noChangeShapeType="1"/>
            </p:cNvSpPr>
            <p:nvPr/>
          </p:nvSpPr>
          <p:spPr bwMode="auto">
            <a:xfrm>
              <a:off x="5003800" y="5373688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7" name="Line 28"/>
            <p:cNvSpPr>
              <a:spLocks noChangeShapeType="1"/>
            </p:cNvSpPr>
            <p:nvPr/>
          </p:nvSpPr>
          <p:spPr bwMode="auto">
            <a:xfrm>
              <a:off x="5003800" y="249237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8" name="Line 29"/>
            <p:cNvSpPr>
              <a:spLocks noChangeShapeType="1"/>
            </p:cNvSpPr>
            <p:nvPr/>
          </p:nvSpPr>
          <p:spPr bwMode="auto">
            <a:xfrm>
              <a:off x="5003800" y="3213101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9" name="Line 30"/>
            <p:cNvSpPr>
              <a:spLocks noChangeShapeType="1"/>
            </p:cNvSpPr>
            <p:nvPr/>
          </p:nvSpPr>
          <p:spPr bwMode="auto">
            <a:xfrm>
              <a:off x="5003800" y="3933826"/>
              <a:ext cx="5048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80" name="Text Box 33"/>
            <p:cNvSpPr txBox="1">
              <a:spLocks noChangeArrowheads="1"/>
            </p:cNvSpPr>
            <p:nvPr/>
          </p:nvSpPr>
          <p:spPr bwMode="auto">
            <a:xfrm>
              <a:off x="5508625" y="1700213"/>
              <a:ext cx="719138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/>
                <a:t>D0</a:t>
              </a:r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4800601" y="2779862"/>
            <a:ext cx="3095625" cy="366713"/>
            <a:chOff x="1973" y="1570"/>
            <a:chExt cx="1950" cy="231"/>
          </a:xfrm>
        </p:grpSpPr>
        <p:sp>
          <p:nvSpPr>
            <p:cNvPr id="52271" name="Line 34"/>
            <p:cNvSpPr>
              <a:spLocks noChangeShapeType="1"/>
            </p:cNvSpPr>
            <p:nvPr/>
          </p:nvSpPr>
          <p:spPr bwMode="auto">
            <a:xfrm>
              <a:off x="1973" y="1797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2" name="Line 35"/>
            <p:cNvSpPr>
              <a:spLocks noChangeShapeType="1"/>
            </p:cNvSpPr>
            <p:nvPr/>
          </p:nvSpPr>
          <p:spPr bwMode="auto">
            <a:xfrm flipV="1">
              <a:off x="3923" y="1706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3" name="Line 36"/>
            <p:cNvSpPr>
              <a:spLocks noChangeShapeType="1"/>
            </p:cNvSpPr>
            <p:nvPr/>
          </p:nvSpPr>
          <p:spPr bwMode="auto">
            <a:xfrm>
              <a:off x="2835" y="1706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4" name="Text Box 56"/>
            <p:cNvSpPr txBox="1">
              <a:spLocks noChangeArrowheads="1"/>
            </p:cNvSpPr>
            <p:nvPr/>
          </p:nvSpPr>
          <p:spPr bwMode="auto">
            <a:xfrm>
              <a:off x="2018" y="1570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W0</a:t>
              </a:r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4800601" y="3565674"/>
            <a:ext cx="3095625" cy="366712"/>
            <a:chOff x="1973" y="2065"/>
            <a:chExt cx="1950" cy="231"/>
          </a:xfrm>
        </p:grpSpPr>
        <p:sp>
          <p:nvSpPr>
            <p:cNvPr id="52267" name="Line 45"/>
            <p:cNvSpPr>
              <a:spLocks noChangeShapeType="1"/>
            </p:cNvSpPr>
            <p:nvPr/>
          </p:nvSpPr>
          <p:spPr bwMode="auto">
            <a:xfrm>
              <a:off x="1973" y="2251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8" name="Line 46"/>
            <p:cNvSpPr>
              <a:spLocks noChangeShapeType="1"/>
            </p:cNvSpPr>
            <p:nvPr/>
          </p:nvSpPr>
          <p:spPr bwMode="auto">
            <a:xfrm flipV="1">
              <a:off x="3923" y="2160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9" name="Line 47"/>
            <p:cNvSpPr>
              <a:spLocks noChangeShapeType="1"/>
            </p:cNvSpPr>
            <p:nvPr/>
          </p:nvSpPr>
          <p:spPr bwMode="auto">
            <a:xfrm>
              <a:off x="2835" y="2160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0" name="Text Box 57"/>
            <p:cNvSpPr txBox="1">
              <a:spLocks noChangeArrowheads="1"/>
            </p:cNvSpPr>
            <p:nvPr/>
          </p:nvSpPr>
          <p:spPr bwMode="auto">
            <a:xfrm>
              <a:off x="2018" y="2065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W1</a:t>
              </a:r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4800601" y="4286399"/>
            <a:ext cx="3095625" cy="366712"/>
            <a:chOff x="1973" y="2519"/>
            <a:chExt cx="1950" cy="231"/>
          </a:xfrm>
        </p:grpSpPr>
        <p:sp>
          <p:nvSpPr>
            <p:cNvPr id="52263" name="Line 48"/>
            <p:cNvSpPr>
              <a:spLocks noChangeShapeType="1"/>
            </p:cNvSpPr>
            <p:nvPr/>
          </p:nvSpPr>
          <p:spPr bwMode="auto">
            <a:xfrm>
              <a:off x="1973" y="2704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4" name="Line 49"/>
            <p:cNvSpPr>
              <a:spLocks noChangeShapeType="1"/>
            </p:cNvSpPr>
            <p:nvPr/>
          </p:nvSpPr>
          <p:spPr bwMode="auto">
            <a:xfrm flipV="1">
              <a:off x="3923" y="2613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5" name="Line 50"/>
            <p:cNvSpPr>
              <a:spLocks noChangeShapeType="1"/>
            </p:cNvSpPr>
            <p:nvPr/>
          </p:nvSpPr>
          <p:spPr bwMode="auto">
            <a:xfrm>
              <a:off x="2835" y="2613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6" name="Text Box 58"/>
            <p:cNvSpPr txBox="1">
              <a:spLocks noChangeArrowheads="1"/>
            </p:cNvSpPr>
            <p:nvPr/>
          </p:nvSpPr>
          <p:spPr bwMode="auto">
            <a:xfrm>
              <a:off x="2018" y="2519"/>
              <a:ext cx="36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W2</a:t>
              </a:r>
            </a:p>
          </p:txBody>
        </p: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4800601" y="5732612"/>
            <a:ext cx="3095625" cy="366713"/>
            <a:chOff x="1973" y="3430"/>
            <a:chExt cx="1950" cy="231"/>
          </a:xfrm>
        </p:grpSpPr>
        <p:sp>
          <p:nvSpPr>
            <p:cNvPr id="52259" name="Line 51"/>
            <p:cNvSpPr>
              <a:spLocks noChangeShapeType="1"/>
            </p:cNvSpPr>
            <p:nvPr/>
          </p:nvSpPr>
          <p:spPr bwMode="auto">
            <a:xfrm>
              <a:off x="1973" y="3612"/>
              <a:ext cx="19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0" name="Line 52"/>
            <p:cNvSpPr>
              <a:spLocks noChangeShapeType="1"/>
            </p:cNvSpPr>
            <p:nvPr/>
          </p:nvSpPr>
          <p:spPr bwMode="auto">
            <a:xfrm flipV="1">
              <a:off x="3923" y="3521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1" name="Line 53"/>
            <p:cNvSpPr>
              <a:spLocks noChangeShapeType="1"/>
            </p:cNvSpPr>
            <p:nvPr/>
          </p:nvSpPr>
          <p:spPr bwMode="auto">
            <a:xfrm>
              <a:off x="2835" y="3521"/>
              <a:ext cx="0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2" name="Text Box 59"/>
            <p:cNvSpPr txBox="1">
              <a:spLocks noChangeArrowheads="1"/>
            </p:cNvSpPr>
            <p:nvPr/>
          </p:nvSpPr>
          <p:spPr bwMode="auto">
            <a:xfrm>
              <a:off x="1973" y="3430"/>
              <a:ext cx="5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FF"/>
                  </a:solidFill>
                </a:rPr>
                <a:t>W1203</a:t>
              </a:r>
            </a:p>
          </p:txBody>
        </p:sp>
      </p:grpSp>
      <p:sp>
        <p:nvSpPr>
          <p:cNvPr id="401472" name="Rectangle 64"/>
          <p:cNvSpPr>
            <a:spLocks noChangeArrowheads="1"/>
          </p:cNvSpPr>
          <p:nvPr/>
        </p:nvSpPr>
        <p:spPr bwMode="auto">
          <a:xfrm>
            <a:off x="3721100" y="2708424"/>
            <a:ext cx="1079500" cy="3600450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800" b="1">
                <a:latin typeface="宋体" pitchFamily="2" charset="-122"/>
              </a:rPr>
              <a:t>译</a:t>
            </a:r>
          </a:p>
          <a:p>
            <a:pPr algn="ctr" eaLnBrk="0" hangingPunct="0"/>
            <a:r>
              <a:rPr lang="zh-CN" altLang="en-US" sz="2800" b="1">
                <a:latin typeface="宋体" pitchFamily="2" charset="-122"/>
              </a:rPr>
              <a:t>码</a:t>
            </a:r>
          </a:p>
          <a:p>
            <a:pPr algn="ctr" eaLnBrk="0" hangingPunct="0"/>
            <a:r>
              <a:rPr lang="zh-CN" altLang="en-US" sz="2800" b="1">
                <a:latin typeface="宋体" pitchFamily="2" charset="-122"/>
              </a:rPr>
              <a:t>电</a:t>
            </a:r>
          </a:p>
          <a:p>
            <a:pPr algn="ctr" eaLnBrk="0" hangingPunct="0"/>
            <a:r>
              <a:rPr lang="zh-CN" altLang="en-US" sz="2800" b="1">
                <a:latin typeface="宋体" pitchFamily="2" charset="-122"/>
              </a:rPr>
              <a:t>路</a:t>
            </a:r>
          </a:p>
        </p:txBody>
      </p: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3000375" y="3068786"/>
            <a:ext cx="719138" cy="2592388"/>
            <a:chOff x="839" y="1752"/>
            <a:chExt cx="453" cy="1633"/>
          </a:xfrm>
        </p:grpSpPr>
        <p:sp>
          <p:nvSpPr>
            <p:cNvPr id="52249" name="Line 65"/>
            <p:cNvSpPr>
              <a:spLocks noChangeShapeType="1"/>
            </p:cNvSpPr>
            <p:nvPr/>
          </p:nvSpPr>
          <p:spPr bwMode="auto">
            <a:xfrm>
              <a:off x="839" y="1933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0" name="Line 67"/>
            <p:cNvSpPr>
              <a:spLocks noChangeShapeType="1"/>
            </p:cNvSpPr>
            <p:nvPr/>
          </p:nvSpPr>
          <p:spPr bwMode="auto">
            <a:xfrm>
              <a:off x="839" y="2115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Line 68"/>
            <p:cNvSpPr>
              <a:spLocks noChangeShapeType="1"/>
            </p:cNvSpPr>
            <p:nvPr/>
          </p:nvSpPr>
          <p:spPr bwMode="auto">
            <a:xfrm>
              <a:off x="839" y="2296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2" name="Line 69"/>
            <p:cNvSpPr>
              <a:spLocks noChangeShapeType="1"/>
            </p:cNvSpPr>
            <p:nvPr/>
          </p:nvSpPr>
          <p:spPr bwMode="auto">
            <a:xfrm>
              <a:off x="839" y="2478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3" name="Line 70"/>
            <p:cNvSpPr>
              <a:spLocks noChangeShapeType="1"/>
            </p:cNvSpPr>
            <p:nvPr/>
          </p:nvSpPr>
          <p:spPr bwMode="auto">
            <a:xfrm>
              <a:off x="839" y="2659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4" name="Line 71"/>
            <p:cNvSpPr>
              <a:spLocks noChangeShapeType="1"/>
            </p:cNvSpPr>
            <p:nvPr/>
          </p:nvSpPr>
          <p:spPr bwMode="auto">
            <a:xfrm>
              <a:off x="839" y="2840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5" name="Line 72"/>
            <p:cNvSpPr>
              <a:spLocks noChangeShapeType="1"/>
            </p:cNvSpPr>
            <p:nvPr/>
          </p:nvSpPr>
          <p:spPr bwMode="auto">
            <a:xfrm>
              <a:off x="839" y="3022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6" name="Line 73"/>
            <p:cNvSpPr>
              <a:spLocks noChangeShapeType="1"/>
            </p:cNvSpPr>
            <p:nvPr/>
          </p:nvSpPr>
          <p:spPr bwMode="auto">
            <a:xfrm>
              <a:off x="839" y="3203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7" name="Line 74"/>
            <p:cNvSpPr>
              <a:spLocks noChangeShapeType="1"/>
            </p:cNvSpPr>
            <p:nvPr/>
          </p:nvSpPr>
          <p:spPr bwMode="auto">
            <a:xfrm>
              <a:off x="839" y="3385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8" name="Line 75"/>
            <p:cNvSpPr>
              <a:spLocks noChangeShapeType="1"/>
            </p:cNvSpPr>
            <p:nvPr/>
          </p:nvSpPr>
          <p:spPr bwMode="auto">
            <a:xfrm>
              <a:off x="839" y="1752"/>
              <a:ext cx="453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2495551" y="2779862"/>
            <a:ext cx="504825" cy="3097213"/>
            <a:chOff x="521" y="1570"/>
            <a:chExt cx="318" cy="1951"/>
          </a:xfrm>
        </p:grpSpPr>
        <p:sp>
          <p:nvSpPr>
            <p:cNvPr id="52239" name="Text Box 76"/>
            <p:cNvSpPr txBox="1">
              <a:spLocks noChangeArrowheads="1"/>
            </p:cNvSpPr>
            <p:nvPr/>
          </p:nvSpPr>
          <p:spPr bwMode="auto">
            <a:xfrm>
              <a:off x="521" y="1570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A9</a:t>
              </a:r>
            </a:p>
          </p:txBody>
        </p:sp>
        <p:sp>
          <p:nvSpPr>
            <p:cNvPr id="52240" name="Text Box 77"/>
            <p:cNvSpPr txBox="1">
              <a:spLocks noChangeArrowheads="1"/>
            </p:cNvSpPr>
            <p:nvPr/>
          </p:nvSpPr>
          <p:spPr bwMode="auto">
            <a:xfrm>
              <a:off x="521" y="1792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A8</a:t>
              </a:r>
            </a:p>
          </p:txBody>
        </p:sp>
        <p:sp>
          <p:nvSpPr>
            <p:cNvPr id="52241" name="Text Box 78"/>
            <p:cNvSpPr txBox="1">
              <a:spLocks noChangeArrowheads="1"/>
            </p:cNvSpPr>
            <p:nvPr/>
          </p:nvSpPr>
          <p:spPr bwMode="auto">
            <a:xfrm>
              <a:off x="521" y="1974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A7</a:t>
              </a:r>
            </a:p>
          </p:txBody>
        </p:sp>
        <p:sp>
          <p:nvSpPr>
            <p:cNvPr id="52242" name="Text Box 79"/>
            <p:cNvSpPr txBox="1">
              <a:spLocks noChangeArrowheads="1"/>
            </p:cNvSpPr>
            <p:nvPr/>
          </p:nvSpPr>
          <p:spPr bwMode="auto">
            <a:xfrm>
              <a:off x="521" y="2155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A6</a:t>
              </a:r>
            </a:p>
          </p:txBody>
        </p:sp>
        <p:sp>
          <p:nvSpPr>
            <p:cNvPr id="52243" name="Text Box 80"/>
            <p:cNvSpPr txBox="1">
              <a:spLocks noChangeArrowheads="1"/>
            </p:cNvSpPr>
            <p:nvPr/>
          </p:nvSpPr>
          <p:spPr bwMode="auto">
            <a:xfrm>
              <a:off x="521" y="2337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A5</a:t>
              </a:r>
            </a:p>
          </p:txBody>
        </p:sp>
        <p:sp>
          <p:nvSpPr>
            <p:cNvPr id="52244" name="Text Box 81"/>
            <p:cNvSpPr txBox="1">
              <a:spLocks noChangeArrowheads="1"/>
            </p:cNvSpPr>
            <p:nvPr/>
          </p:nvSpPr>
          <p:spPr bwMode="auto">
            <a:xfrm>
              <a:off x="521" y="2523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A4</a:t>
              </a:r>
            </a:p>
          </p:txBody>
        </p:sp>
        <p:sp>
          <p:nvSpPr>
            <p:cNvPr id="52245" name="Text Box 82"/>
            <p:cNvSpPr txBox="1">
              <a:spLocks noChangeArrowheads="1"/>
            </p:cNvSpPr>
            <p:nvPr/>
          </p:nvSpPr>
          <p:spPr bwMode="auto">
            <a:xfrm>
              <a:off x="521" y="2745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A3</a:t>
              </a:r>
            </a:p>
          </p:txBody>
        </p:sp>
        <p:sp>
          <p:nvSpPr>
            <p:cNvPr id="52246" name="Text Box 83"/>
            <p:cNvSpPr txBox="1">
              <a:spLocks noChangeArrowheads="1"/>
            </p:cNvSpPr>
            <p:nvPr/>
          </p:nvSpPr>
          <p:spPr bwMode="auto">
            <a:xfrm>
              <a:off x="521" y="2927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A2</a:t>
              </a:r>
            </a:p>
          </p:txBody>
        </p:sp>
        <p:sp>
          <p:nvSpPr>
            <p:cNvPr id="52247" name="Text Box 84"/>
            <p:cNvSpPr txBox="1">
              <a:spLocks noChangeArrowheads="1"/>
            </p:cNvSpPr>
            <p:nvPr/>
          </p:nvSpPr>
          <p:spPr bwMode="auto">
            <a:xfrm>
              <a:off x="521" y="3108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A1</a:t>
              </a:r>
            </a:p>
          </p:txBody>
        </p:sp>
        <p:sp>
          <p:nvSpPr>
            <p:cNvPr id="52248" name="Text Box 85"/>
            <p:cNvSpPr txBox="1">
              <a:spLocks noChangeArrowheads="1"/>
            </p:cNvSpPr>
            <p:nvPr/>
          </p:nvSpPr>
          <p:spPr bwMode="auto">
            <a:xfrm>
              <a:off x="521" y="3290"/>
              <a:ext cx="31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800000"/>
                  </a:solidFill>
                </a:rPr>
                <a:t>A0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014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52227" name="Rectangle 6"/>
          <p:cNvSpPr>
            <a:spLocks noChangeArrowheads="1"/>
          </p:cNvSpPr>
          <p:nvPr/>
        </p:nvSpPr>
        <p:spPr bwMode="auto">
          <a:xfrm>
            <a:off x="612000" y="836712"/>
            <a:ext cx="10740584" cy="2161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latin typeface="+mn-lt"/>
              </a:rPr>
              <a:t>问题：</a:t>
            </a:r>
            <a:r>
              <a:rPr lang="zh-CN" altLang="en-US" b="1" dirty="0">
                <a:solidFill>
                  <a:schemeClr val="tx1"/>
                </a:solidFill>
                <a:latin typeface="+mn-lt"/>
              </a:rPr>
              <a:t>如何识别这些字单元？</a:t>
            </a: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：1024 个字单元，需要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1024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个不同的标示。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地址编码：译码电路使得字选择线 </a:t>
            </a:r>
            <a:r>
              <a:rPr lang="en-US" altLang="zh-CN" sz="2200" b="1" dirty="0">
                <a:latin typeface="+mn-lt"/>
                <a:cs typeface="Times New Roman" pitchFamily="18" charset="0"/>
              </a:rPr>
              <a:t>W</a:t>
            </a:r>
            <a:r>
              <a:rPr lang="en-US" altLang="zh-CN" sz="2200" b="1" baseline="-25000" dirty="0">
                <a:latin typeface="+mn-lt"/>
                <a:cs typeface="Times New Roman" pitchFamily="18" charset="0"/>
              </a:rPr>
              <a:t>i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处于工作状态的输入信号（二进制信号），称为</a:t>
            </a:r>
            <a:r>
              <a:rPr lang="en-US" altLang="zh-CN" sz="2200" b="1" dirty="0">
                <a:latin typeface="+mn-lt"/>
                <a:cs typeface="Times New Roman" pitchFamily="18" charset="0"/>
              </a:rPr>
              <a:t>W</a:t>
            </a:r>
            <a:r>
              <a:rPr lang="en-US" altLang="zh-CN" sz="2200" b="1" baseline="-25000" dirty="0">
                <a:latin typeface="+mn-lt"/>
                <a:cs typeface="Times New Roman" pitchFamily="18" charset="0"/>
              </a:rPr>
              <a:t>i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所选中字单元的地址编码（简称地址）。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668338" lvl="1" indent="-193675" eaLnBrk="0" hangingPunct="0">
              <a:lnSpc>
                <a:spcPct val="125000"/>
              </a:lnSpc>
              <a:buClr>
                <a:srgbClr val="0532C3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对于每一个字单元，地址是唯一的。</a:t>
            </a:r>
          </a:p>
        </p:txBody>
      </p:sp>
      <p:grpSp>
        <p:nvGrpSpPr>
          <p:cNvPr id="53252" name="组合 79"/>
          <p:cNvGrpSpPr>
            <a:grpSpLocks/>
          </p:cNvGrpSpPr>
          <p:nvPr/>
        </p:nvGrpSpPr>
        <p:grpSpPr bwMode="auto">
          <a:xfrm>
            <a:off x="2927350" y="2760688"/>
            <a:ext cx="6624638" cy="3476625"/>
            <a:chOff x="971376" y="1700808"/>
            <a:chExt cx="7417048" cy="4269408"/>
          </a:xfrm>
        </p:grpSpPr>
        <p:sp>
          <p:nvSpPr>
            <p:cNvPr id="73" name="圆角矩形 72"/>
            <p:cNvSpPr/>
            <p:nvPr/>
          </p:nvSpPr>
          <p:spPr bwMode="auto">
            <a:xfrm>
              <a:off x="1835187" y="2133597"/>
              <a:ext cx="6270631" cy="3836619"/>
            </a:xfrm>
            <a:prstGeom prst="roundRect">
              <a:avLst>
                <a:gd name="adj" fmla="val 8237"/>
              </a:avLst>
            </a:prstGeom>
            <a:solidFill>
              <a:schemeClr val="bg1">
                <a:lumMod val="75000"/>
                <a:alpha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grpSp>
          <p:nvGrpSpPr>
            <p:cNvPr id="53257" name="Group 31"/>
            <p:cNvGrpSpPr>
              <a:grpSpLocks/>
            </p:cNvGrpSpPr>
            <p:nvPr/>
          </p:nvGrpSpPr>
          <p:grpSpPr bwMode="auto">
            <a:xfrm>
              <a:off x="4411874" y="2249191"/>
              <a:ext cx="2752737" cy="3152826"/>
              <a:chOff x="2562" y="1434"/>
              <a:chExt cx="1633" cy="2087"/>
            </a:xfrm>
          </p:grpSpPr>
          <p:sp>
            <p:nvSpPr>
              <p:cNvPr id="53315" name="Rectangle 10"/>
              <p:cNvSpPr>
                <a:spLocks noChangeArrowheads="1"/>
              </p:cNvSpPr>
              <p:nvPr/>
            </p:nvSpPr>
            <p:spPr bwMode="auto">
              <a:xfrm>
                <a:off x="3605" y="1434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6" name="Rectangle 11"/>
              <p:cNvSpPr>
                <a:spLocks noChangeArrowheads="1"/>
              </p:cNvSpPr>
              <p:nvPr/>
            </p:nvSpPr>
            <p:spPr bwMode="auto">
              <a:xfrm>
                <a:off x="3605" y="1888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7" name="Rectangle 12"/>
              <p:cNvSpPr>
                <a:spLocks noChangeArrowheads="1"/>
              </p:cNvSpPr>
              <p:nvPr/>
            </p:nvSpPr>
            <p:spPr bwMode="auto">
              <a:xfrm>
                <a:off x="3605" y="2341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8" name="Rectangle 13"/>
              <p:cNvSpPr>
                <a:spLocks noChangeArrowheads="1"/>
              </p:cNvSpPr>
              <p:nvPr/>
            </p:nvSpPr>
            <p:spPr bwMode="auto">
              <a:xfrm>
                <a:off x="3605" y="3249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19" name="Line 14"/>
              <p:cNvSpPr>
                <a:spLocks noChangeShapeType="1"/>
              </p:cNvSpPr>
              <p:nvPr/>
            </p:nvSpPr>
            <p:spPr bwMode="auto">
              <a:xfrm>
                <a:off x="3877" y="2795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0" name="Rectangle 15"/>
              <p:cNvSpPr>
                <a:spLocks noChangeArrowheads="1"/>
              </p:cNvSpPr>
              <p:nvPr/>
            </p:nvSpPr>
            <p:spPr bwMode="auto">
              <a:xfrm>
                <a:off x="2562" y="1434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1" name="Rectangle 16"/>
              <p:cNvSpPr>
                <a:spLocks noChangeArrowheads="1"/>
              </p:cNvSpPr>
              <p:nvPr/>
            </p:nvSpPr>
            <p:spPr bwMode="auto">
              <a:xfrm>
                <a:off x="2562" y="1888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2" name="Rectangle 17"/>
              <p:cNvSpPr>
                <a:spLocks noChangeArrowheads="1"/>
              </p:cNvSpPr>
              <p:nvPr/>
            </p:nvSpPr>
            <p:spPr bwMode="auto">
              <a:xfrm>
                <a:off x="2562" y="2341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3" name="Rectangle 18"/>
              <p:cNvSpPr>
                <a:spLocks noChangeArrowheads="1"/>
              </p:cNvSpPr>
              <p:nvPr/>
            </p:nvSpPr>
            <p:spPr bwMode="auto">
              <a:xfrm>
                <a:off x="2562" y="3249"/>
                <a:ext cx="590" cy="272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53324" name="Line 19"/>
              <p:cNvSpPr>
                <a:spLocks noChangeShapeType="1"/>
              </p:cNvSpPr>
              <p:nvPr/>
            </p:nvSpPr>
            <p:spPr bwMode="auto">
              <a:xfrm>
                <a:off x="2834" y="2795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258" name="组合 70"/>
            <p:cNvGrpSpPr>
              <a:grpSpLocks/>
            </p:cNvGrpSpPr>
            <p:nvPr/>
          </p:nvGrpSpPr>
          <p:grpSpPr bwMode="auto">
            <a:xfrm>
              <a:off x="7164611" y="1700808"/>
              <a:ext cx="1223813" cy="3495754"/>
              <a:chOff x="6659563" y="1700213"/>
              <a:chExt cx="1152525" cy="3673475"/>
            </a:xfrm>
          </p:grpSpPr>
          <p:sp>
            <p:nvSpPr>
              <p:cNvPr id="53309" name="Line 20"/>
              <p:cNvSpPr>
                <a:spLocks noChangeShapeType="1"/>
              </p:cNvSpPr>
              <p:nvPr/>
            </p:nvSpPr>
            <p:spPr bwMode="auto">
              <a:xfrm>
                <a:off x="7164388" y="1916113"/>
                <a:ext cx="0" cy="345757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0" name="Line 21"/>
              <p:cNvSpPr>
                <a:spLocks noChangeShapeType="1"/>
              </p:cNvSpPr>
              <p:nvPr/>
            </p:nvSpPr>
            <p:spPr bwMode="auto">
              <a:xfrm>
                <a:off x="6659563" y="5373688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1" name="Line 23"/>
              <p:cNvSpPr>
                <a:spLocks noChangeShapeType="1"/>
              </p:cNvSpPr>
              <p:nvPr/>
            </p:nvSpPr>
            <p:spPr bwMode="auto">
              <a:xfrm>
                <a:off x="6659563" y="249237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2" name="Line 24"/>
              <p:cNvSpPr>
                <a:spLocks noChangeShapeType="1"/>
              </p:cNvSpPr>
              <p:nvPr/>
            </p:nvSpPr>
            <p:spPr bwMode="auto">
              <a:xfrm>
                <a:off x="6659563" y="3213101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3" name="Line 25"/>
              <p:cNvSpPr>
                <a:spLocks noChangeShapeType="1"/>
              </p:cNvSpPr>
              <p:nvPr/>
            </p:nvSpPr>
            <p:spPr bwMode="auto">
              <a:xfrm>
                <a:off x="6659563" y="393382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4" name="Text Box 32"/>
              <p:cNvSpPr txBox="1">
                <a:spLocks noChangeArrowheads="1"/>
              </p:cNvSpPr>
              <p:nvPr/>
            </p:nvSpPr>
            <p:spPr bwMode="auto">
              <a:xfrm>
                <a:off x="7092950" y="1700213"/>
                <a:ext cx="719138" cy="4766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/>
                  <a:t>D1</a:t>
                </a:r>
              </a:p>
            </p:txBody>
          </p:sp>
        </p:grpSp>
        <p:grpSp>
          <p:nvGrpSpPr>
            <p:cNvPr id="53259" name="组合 71"/>
            <p:cNvGrpSpPr>
              <a:grpSpLocks/>
            </p:cNvGrpSpPr>
            <p:nvPr/>
          </p:nvGrpSpPr>
          <p:grpSpPr bwMode="auto">
            <a:xfrm>
              <a:off x="5406433" y="1700808"/>
              <a:ext cx="1299670" cy="3495754"/>
              <a:chOff x="5003800" y="1700213"/>
              <a:chExt cx="1223963" cy="3673475"/>
            </a:xfrm>
          </p:grpSpPr>
          <p:sp>
            <p:nvSpPr>
              <p:cNvPr id="53303" name="Line 26"/>
              <p:cNvSpPr>
                <a:spLocks noChangeShapeType="1"/>
              </p:cNvSpPr>
              <p:nvPr/>
            </p:nvSpPr>
            <p:spPr bwMode="auto">
              <a:xfrm>
                <a:off x="5508625" y="1916113"/>
                <a:ext cx="0" cy="3457575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4" name="Line 27"/>
              <p:cNvSpPr>
                <a:spLocks noChangeShapeType="1"/>
              </p:cNvSpPr>
              <p:nvPr/>
            </p:nvSpPr>
            <p:spPr bwMode="auto">
              <a:xfrm>
                <a:off x="5003800" y="5373688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5" name="Line 28"/>
              <p:cNvSpPr>
                <a:spLocks noChangeShapeType="1"/>
              </p:cNvSpPr>
              <p:nvPr/>
            </p:nvSpPr>
            <p:spPr bwMode="auto">
              <a:xfrm>
                <a:off x="5003800" y="249237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6" name="Line 29"/>
              <p:cNvSpPr>
                <a:spLocks noChangeShapeType="1"/>
              </p:cNvSpPr>
              <p:nvPr/>
            </p:nvSpPr>
            <p:spPr bwMode="auto">
              <a:xfrm>
                <a:off x="5003800" y="3213101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7" name="Line 30"/>
              <p:cNvSpPr>
                <a:spLocks noChangeShapeType="1"/>
              </p:cNvSpPr>
              <p:nvPr/>
            </p:nvSpPr>
            <p:spPr bwMode="auto">
              <a:xfrm>
                <a:off x="5003800" y="3933826"/>
                <a:ext cx="504825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8" name="Text Box 33"/>
              <p:cNvSpPr txBox="1">
                <a:spLocks noChangeArrowheads="1"/>
              </p:cNvSpPr>
              <p:nvPr/>
            </p:nvSpPr>
            <p:spPr bwMode="auto">
              <a:xfrm>
                <a:off x="5508625" y="1700213"/>
                <a:ext cx="719138" cy="4766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/>
                  <a:t>D0</a:t>
                </a:r>
              </a:p>
            </p:txBody>
          </p:sp>
        </p:grpSp>
        <p:grpSp>
          <p:nvGrpSpPr>
            <p:cNvPr id="53260" name="Group 60"/>
            <p:cNvGrpSpPr>
              <a:grpSpLocks/>
            </p:cNvGrpSpPr>
            <p:nvPr/>
          </p:nvGrpSpPr>
          <p:grpSpPr bwMode="auto">
            <a:xfrm>
              <a:off x="3419002" y="2454644"/>
              <a:ext cx="3287101" cy="377675"/>
              <a:chOff x="1973" y="1570"/>
              <a:chExt cx="1950" cy="250"/>
            </a:xfrm>
          </p:grpSpPr>
          <p:sp>
            <p:nvSpPr>
              <p:cNvPr id="53299" name="Line 34"/>
              <p:cNvSpPr>
                <a:spLocks noChangeShapeType="1"/>
              </p:cNvSpPr>
              <p:nvPr/>
            </p:nvSpPr>
            <p:spPr bwMode="auto">
              <a:xfrm>
                <a:off x="1973" y="1797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0" name="Line 35"/>
              <p:cNvSpPr>
                <a:spLocks noChangeShapeType="1"/>
              </p:cNvSpPr>
              <p:nvPr/>
            </p:nvSpPr>
            <p:spPr bwMode="auto">
              <a:xfrm flipV="1">
                <a:off x="3923" y="1706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1" name="Line 36"/>
              <p:cNvSpPr>
                <a:spLocks noChangeShapeType="1"/>
              </p:cNvSpPr>
              <p:nvPr/>
            </p:nvSpPr>
            <p:spPr bwMode="auto">
              <a:xfrm>
                <a:off x="2835" y="1706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2" name="Text Box 56"/>
              <p:cNvSpPr txBox="1">
                <a:spLocks noChangeArrowheads="1"/>
              </p:cNvSpPr>
              <p:nvPr/>
            </p:nvSpPr>
            <p:spPr bwMode="auto">
              <a:xfrm>
                <a:off x="2018" y="1570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W0</a:t>
                </a:r>
              </a:p>
            </p:txBody>
          </p:sp>
        </p:grpSp>
        <p:grpSp>
          <p:nvGrpSpPr>
            <p:cNvPr id="53261" name="Group 61"/>
            <p:cNvGrpSpPr>
              <a:grpSpLocks/>
            </p:cNvGrpSpPr>
            <p:nvPr/>
          </p:nvGrpSpPr>
          <p:grpSpPr bwMode="auto">
            <a:xfrm>
              <a:off x="3419002" y="3202439"/>
              <a:ext cx="3287101" cy="377674"/>
              <a:chOff x="1973" y="2065"/>
              <a:chExt cx="1950" cy="250"/>
            </a:xfrm>
          </p:grpSpPr>
          <p:sp>
            <p:nvSpPr>
              <p:cNvPr id="53295" name="Line 45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6" name="Line 46"/>
              <p:cNvSpPr>
                <a:spLocks noChangeShapeType="1"/>
              </p:cNvSpPr>
              <p:nvPr/>
            </p:nvSpPr>
            <p:spPr bwMode="auto">
              <a:xfrm flipV="1">
                <a:off x="3923" y="2160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7" name="Line 47"/>
              <p:cNvSpPr>
                <a:spLocks noChangeShapeType="1"/>
              </p:cNvSpPr>
              <p:nvPr/>
            </p:nvSpPr>
            <p:spPr bwMode="auto">
              <a:xfrm>
                <a:off x="2835" y="2160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8" name="Text Box 57"/>
              <p:cNvSpPr txBox="1">
                <a:spLocks noChangeArrowheads="1"/>
              </p:cNvSpPr>
              <p:nvPr/>
            </p:nvSpPr>
            <p:spPr bwMode="auto">
              <a:xfrm>
                <a:off x="2018" y="2065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W1</a:t>
                </a:r>
              </a:p>
            </p:txBody>
          </p:sp>
        </p:grpSp>
        <p:grpSp>
          <p:nvGrpSpPr>
            <p:cNvPr id="53262" name="Group 62"/>
            <p:cNvGrpSpPr>
              <a:grpSpLocks/>
            </p:cNvGrpSpPr>
            <p:nvPr/>
          </p:nvGrpSpPr>
          <p:grpSpPr bwMode="auto">
            <a:xfrm>
              <a:off x="3419002" y="3888296"/>
              <a:ext cx="3287101" cy="377674"/>
              <a:chOff x="1973" y="2519"/>
              <a:chExt cx="1950" cy="250"/>
            </a:xfrm>
          </p:grpSpPr>
          <p:sp>
            <p:nvSpPr>
              <p:cNvPr id="53291" name="Line 48"/>
              <p:cNvSpPr>
                <a:spLocks noChangeShapeType="1"/>
              </p:cNvSpPr>
              <p:nvPr/>
            </p:nvSpPr>
            <p:spPr bwMode="auto">
              <a:xfrm>
                <a:off x="1973" y="2704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2" name="Line 49"/>
              <p:cNvSpPr>
                <a:spLocks noChangeShapeType="1"/>
              </p:cNvSpPr>
              <p:nvPr/>
            </p:nvSpPr>
            <p:spPr bwMode="auto">
              <a:xfrm flipV="1">
                <a:off x="3923" y="2613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3" name="Line 50"/>
              <p:cNvSpPr>
                <a:spLocks noChangeShapeType="1"/>
              </p:cNvSpPr>
              <p:nvPr/>
            </p:nvSpPr>
            <p:spPr bwMode="auto">
              <a:xfrm>
                <a:off x="2835" y="2613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4" name="Text Box 58"/>
              <p:cNvSpPr txBox="1">
                <a:spLocks noChangeArrowheads="1"/>
              </p:cNvSpPr>
              <p:nvPr/>
            </p:nvSpPr>
            <p:spPr bwMode="auto">
              <a:xfrm>
                <a:off x="2018" y="2519"/>
                <a:ext cx="36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rgbClr val="0000FF"/>
                    </a:solidFill>
                  </a:rPr>
                  <a:t>W2</a:t>
                </a:r>
              </a:p>
            </p:txBody>
          </p:sp>
        </p:grpSp>
        <p:grpSp>
          <p:nvGrpSpPr>
            <p:cNvPr id="53263" name="Group 63"/>
            <p:cNvGrpSpPr>
              <a:grpSpLocks/>
            </p:cNvGrpSpPr>
            <p:nvPr/>
          </p:nvGrpSpPr>
          <p:grpSpPr bwMode="auto">
            <a:xfrm>
              <a:off x="3419002" y="5264539"/>
              <a:ext cx="3287101" cy="377675"/>
              <a:chOff x="1973" y="3430"/>
              <a:chExt cx="1950" cy="250"/>
            </a:xfrm>
          </p:grpSpPr>
          <p:sp>
            <p:nvSpPr>
              <p:cNvPr id="53287" name="Line 51"/>
              <p:cNvSpPr>
                <a:spLocks noChangeShapeType="1"/>
              </p:cNvSpPr>
              <p:nvPr/>
            </p:nvSpPr>
            <p:spPr bwMode="auto">
              <a:xfrm>
                <a:off x="1973" y="3612"/>
                <a:ext cx="195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8" name="Line 52"/>
              <p:cNvSpPr>
                <a:spLocks noChangeShapeType="1"/>
              </p:cNvSpPr>
              <p:nvPr/>
            </p:nvSpPr>
            <p:spPr bwMode="auto">
              <a:xfrm flipV="1">
                <a:off x="3923" y="3521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9" name="Line 53"/>
              <p:cNvSpPr>
                <a:spLocks noChangeShapeType="1"/>
              </p:cNvSpPr>
              <p:nvPr/>
            </p:nvSpPr>
            <p:spPr bwMode="auto">
              <a:xfrm>
                <a:off x="2835" y="3521"/>
                <a:ext cx="0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0" name="Text Box 59"/>
              <p:cNvSpPr txBox="1">
                <a:spLocks noChangeArrowheads="1"/>
              </p:cNvSpPr>
              <p:nvPr/>
            </p:nvSpPr>
            <p:spPr bwMode="auto">
              <a:xfrm>
                <a:off x="1973" y="3430"/>
                <a:ext cx="58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 dirty="0">
                    <a:solidFill>
                      <a:srgbClr val="0000FF"/>
                    </a:solidFill>
                  </a:rPr>
                  <a:t>W1023</a:t>
                </a:r>
              </a:p>
            </p:txBody>
          </p:sp>
        </p:grpSp>
        <p:sp>
          <p:nvSpPr>
            <p:cNvPr id="53264" name="Rectangle 64"/>
            <p:cNvSpPr>
              <a:spLocks noChangeArrowheads="1"/>
            </p:cNvSpPr>
            <p:nvPr/>
          </p:nvSpPr>
          <p:spPr bwMode="auto">
            <a:xfrm>
              <a:off x="2272731" y="2386665"/>
              <a:ext cx="1146271" cy="3426262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译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码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电</a:t>
              </a:r>
            </a:p>
            <a:p>
              <a:pPr algn="ctr" eaLnBrk="0" hangingPunct="0"/>
              <a:r>
                <a:rPr lang="zh-CN" altLang="en-US" sz="2800" b="1">
                  <a:latin typeface="宋体" pitchFamily="2" charset="-122"/>
                </a:rPr>
                <a:t>路</a:t>
              </a:r>
            </a:p>
          </p:txBody>
        </p:sp>
        <p:grpSp>
          <p:nvGrpSpPr>
            <p:cNvPr id="53265" name="Group 86"/>
            <p:cNvGrpSpPr>
              <a:grpSpLocks/>
            </p:cNvGrpSpPr>
            <p:nvPr/>
          </p:nvGrpSpPr>
          <p:grpSpPr bwMode="auto">
            <a:xfrm>
              <a:off x="1507426" y="2729592"/>
              <a:ext cx="763618" cy="2466969"/>
              <a:chOff x="839" y="1752"/>
              <a:chExt cx="453" cy="1633"/>
            </a:xfrm>
          </p:grpSpPr>
          <p:sp>
            <p:nvSpPr>
              <p:cNvPr id="53277" name="Line 65"/>
              <p:cNvSpPr>
                <a:spLocks noChangeShapeType="1"/>
              </p:cNvSpPr>
              <p:nvPr/>
            </p:nvSpPr>
            <p:spPr bwMode="auto">
              <a:xfrm>
                <a:off x="839" y="1933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8" name="Line 67"/>
              <p:cNvSpPr>
                <a:spLocks noChangeShapeType="1"/>
              </p:cNvSpPr>
              <p:nvPr/>
            </p:nvSpPr>
            <p:spPr bwMode="auto">
              <a:xfrm>
                <a:off x="839" y="2115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9" name="Line 68"/>
              <p:cNvSpPr>
                <a:spLocks noChangeShapeType="1"/>
              </p:cNvSpPr>
              <p:nvPr/>
            </p:nvSpPr>
            <p:spPr bwMode="auto">
              <a:xfrm>
                <a:off x="839" y="2296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0" name="Line 69"/>
              <p:cNvSpPr>
                <a:spLocks noChangeShapeType="1"/>
              </p:cNvSpPr>
              <p:nvPr/>
            </p:nvSpPr>
            <p:spPr bwMode="auto">
              <a:xfrm>
                <a:off x="839" y="2478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1" name="Line 70"/>
              <p:cNvSpPr>
                <a:spLocks noChangeShapeType="1"/>
              </p:cNvSpPr>
              <p:nvPr/>
            </p:nvSpPr>
            <p:spPr bwMode="auto">
              <a:xfrm>
                <a:off x="839" y="2659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2" name="Line 71"/>
              <p:cNvSpPr>
                <a:spLocks noChangeShapeType="1"/>
              </p:cNvSpPr>
              <p:nvPr/>
            </p:nvSpPr>
            <p:spPr bwMode="auto">
              <a:xfrm>
                <a:off x="839" y="2840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3" name="Line 72"/>
              <p:cNvSpPr>
                <a:spLocks noChangeShapeType="1"/>
              </p:cNvSpPr>
              <p:nvPr/>
            </p:nvSpPr>
            <p:spPr bwMode="auto">
              <a:xfrm>
                <a:off x="839" y="3022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4" name="Line 73"/>
              <p:cNvSpPr>
                <a:spLocks noChangeShapeType="1"/>
              </p:cNvSpPr>
              <p:nvPr/>
            </p:nvSpPr>
            <p:spPr bwMode="auto">
              <a:xfrm>
                <a:off x="839" y="3203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5" name="Line 74"/>
              <p:cNvSpPr>
                <a:spLocks noChangeShapeType="1"/>
              </p:cNvSpPr>
              <p:nvPr/>
            </p:nvSpPr>
            <p:spPr bwMode="auto">
              <a:xfrm>
                <a:off x="839" y="3385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6" name="Line 75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453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266" name="Group 87"/>
            <p:cNvGrpSpPr>
              <a:grpSpLocks/>
            </p:cNvGrpSpPr>
            <p:nvPr/>
          </p:nvGrpSpPr>
          <p:grpSpPr bwMode="auto">
            <a:xfrm>
              <a:off x="971376" y="2454646"/>
              <a:ext cx="536050" cy="3051609"/>
              <a:chOff x="521" y="1570"/>
              <a:chExt cx="318" cy="2020"/>
            </a:xfrm>
          </p:grpSpPr>
          <p:sp>
            <p:nvSpPr>
              <p:cNvPr id="53267" name="Text Box 76"/>
              <p:cNvSpPr txBox="1">
                <a:spLocks noChangeArrowheads="1"/>
              </p:cNvSpPr>
              <p:nvPr/>
            </p:nvSpPr>
            <p:spPr bwMode="auto">
              <a:xfrm>
                <a:off x="521" y="1570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A9</a:t>
                </a:r>
              </a:p>
            </p:txBody>
          </p:sp>
          <p:sp>
            <p:nvSpPr>
              <p:cNvPr id="53268" name="Text Box 77"/>
              <p:cNvSpPr txBox="1">
                <a:spLocks noChangeArrowheads="1"/>
              </p:cNvSpPr>
              <p:nvPr/>
            </p:nvSpPr>
            <p:spPr bwMode="auto">
              <a:xfrm>
                <a:off x="521" y="1792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A8</a:t>
                </a:r>
              </a:p>
            </p:txBody>
          </p:sp>
          <p:sp>
            <p:nvSpPr>
              <p:cNvPr id="53269" name="Text Box 78"/>
              <p:cNvSpPr txBox="1">
                <a:spLocks noChangeArrowheads="1"/>
              </p:cNvSpPr>
              <p:nvPr/>
            </p:nvSpPr>
            <p:spPr bwMode="auto">
              <a:xfrm>
                <a:off x="521" y="1974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A7</a:t>
                </a:r>
              </a:p>
            </p:txBody>
          </p:sp>
          <p:sp>
            <p:nvSpPr>
              <p:cNvPr id="53270" name="Text Box 79"/>
              <p:cNvSpPr txBox="1">
                <a:spLocks noChangeArrowheads="1"/>
              </p:cNvSpPr>
              <p:nvPr/>
            </p:nvSpPr>
            <p:spPr bwMode="auto">
              <a:xfrm>
                <a:off x="521" y="2155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A6</a:t>
                </a:r>
              </a:p>
            </p:txBody>
          </p:sp>
          <p:sp>
            <p:nvSpPr>
              <p:cNvPr id="53271" name="Text Box 80"/>
              <p:cNvSpPr txBox="1">
                <a:spLocks noChangeArrowheads="1"/>
              </p:cNvSpPr>
              <p:nvPr/>
            </p:nvSpPr>
            <p:spPr bwMode="auto">
              <a:xfrm>
                <a:off x="521" y="2337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A5</a:t>
                </a:r>
              </a:p>
            </p:txBody>
          </p:sp>
          <p:sp>
            <p:nvSpPr>
              <p:cNvPr id="53272" name="Text Box 81"/>
              <p:cNvSpPr txBox="1">
                <a:spLocks noChangeArrowheads="1"/>
              </p:cNvSpPr>
              <p:nvPr/>
            </p:nvSpPr>
            <p:spPr bwMode="auto">
              <a:xfrm>
                <a:off x="521" y="2523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A4</a:t>
                </a:r>
              </a:p>
            </p:txBody>
          </p:sp>
          <p:sp>
            <p:nvSpPr>
              <p:cNvPr id="53273" name="Text Box 82"/>
              <p:cNvSpPr txBox="1">
                <a:spLocks noChangeArrowheads="1"/>
              </p:cNvSpPr>
              <p:nvPr/>
            </p:nvSpPr>
            <p:spPr bwMode="auto">
              <a:xfrm>
                <a:off x="521" y="2745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A3</a:t>
                </a:r>
              </a:p>
            </p:txBody>
          </p:sp>
          <p:sp>
            <p:nvSpPr>
              <p:cNvPr id="53274" name="Text Box 83"/>
              <p:cNvSpPr txBox="1">
                <a:spLocks noChangeArrowheads="1"/>
              </p:cNvSpPr>
              <p:nvPr/>
            </p:nvSpPr>
            <p:spPr bwMode="auto">
              <a:xfrm>
                <a:off x="521" y="2927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A2</a:t>
                </a:r>
              </a:p>
            </p:txBody>
          </p:sp>
          <p:sp>
            <p:nvSpPr>
              <p:cNvPr id="53275" name="Text Box 84"/>
              <p:cNvSpPr txBox="1">
                <a:spLocks noChangeArrowheads="1"/>
              </p:cNvSpPr>
              <p:nvPr/>
            </p:nvSpPr>
            <p:spPr bwMode="auto">
              <a:xfrm>
                <a:off x="521" y="3108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A1</a:t>
                </a:r>
              </a:p>
            </p:txBody>
          </p:sp>
          <p:sp>
            <p:nvSpPr>
              <p:cNvPr id="53276" name="Text Box 85"/>
              <p:cNvSpPr txBox="1">
                <a:spLocks noChangeArrowheads="1"/>
              </p:cNvSpPr>
              <p:nvPr/>
            </p:nvSpPr>
            <p:spPr bwMode="auto">
              <a:xfrm>
                <a:off x="521" y="3290"/>
                <a:ext cx="318" cy="3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800000"/>
                    </a:solidFill>
                  </a:rPr>
                  <a:t>A0</a:t>
                </a:r>
              </a:p>
            </p:txBody>
          </p:sp>
        </p:grpSp>
      </p:grpSp>
      <p:grpSp>
        <p:nvGrpSpPr>
          <p:cNvPr id="12" name="组合 76"/>
          <p:cNvGrpSpPr>
            <a:grpSpLocks/>
          </p:cNvGrpSpPr>
          <p:nvPr/>
        </p:nvGrpSpPr>
        <p:grpSpPr bwMode="auto">
          <a:xfrm>
            <a:off x="2135188" y="3048025"/>
            <a:ext cx="1439862" cy="3097212"/>
            <a:chOff x="179512" y="2420888"/>
            <a:chExt cx="1440160" cy="3600400"/>
          </a:xfrm>
        </p:grpSpPr>
        <p:sp>
          <p:nvSpPr>
            <p:cNvPr id="53254" name="椭圆 81"/>
            <p:cNvSpPr>
              <a:spLocks noChangeArrowheads="1"/>
            </p:cNvSpPr>
            <p:nvPr/>
          </p:nvSpPr>
          <p:spPr bwMode="auto">
            <a:xfrm>
              <a:off x="683568" y="2420888"/>
              <a:ext cx="936104" cy="3600400"/>
            </a:xfrm>
            <a:prstGeom prst="ellipse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3255" name="TextBox 82"/>
            <p:cNvSpPr txBox="1">
              <a:spLocks noChangeArrowheads="1"/>
            </p:cNvSpPr>
            <p:nvPr/>
          </p:nvSpPr>
          <p:spPr bwMode="auto">
            <a:xfrm>
              <a:off x="179512" y="3789041"/>
              <a:ext cx="504056" cy="96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地址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1"/>
            <a:ext cx="8569325" cy="605293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存储器分类</a:t>
            </a: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按介质分类：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半导体存储器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磁介质存储器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光存储器</a:t>
            </a:r>
            <a:endParaRPr lang="en-US" altLang="zh-CN" dirty="0">
              <a:ea typeface="宋体" pitchFamily="2" charset="-122"/>
            </a:endParaRP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量子存储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ea typeface="宋体" pitchFamily="2" charset="-122"/>
            </a:endParaRP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生物存储</a:t>
            </a: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按访问方式分类：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随机访问存储器 （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Random Access Memory—RAM</a:t>
            </a:r>
            <a:r>
              <a:rPr lang="en-US" altLang="zh-CN" dirty="0">
                <a:ea typeface="宋体" pitchFamily="2" charset="-122"/>
              </a:rPr>
              <a:t>）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只读存储器 （</a:t>
            </a:r>
            <a:r>
              <a:rPr lang="en-US" altLang="zh-CN" dirty="0">
                <a:ea typeface="宋体" pitchFamily="2" charset="-122"/>
              </a:rPr>
              <a:t>Read Only Memory—ROM）-》Flash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顺序访问存储器 （</a:t>
            </a:r>
            <a:r>
              <a:rPr lang="en-US" altLang="zh-CN" dirty="0">
                <a:ea typeface="宋体" pitchFamily="2" charset="-122"/>
              </a:rPr>
              <a:t>Tape）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直接访问存储器 （</a:t>
            </a:r>
            <a:r>
              <a:rPr lang="en-US" altLang="zh-CN" dirty="0">
                <a:ea typeface="宋体" pitchFamily="2" charset="-122"/>
              </a:rPr>
              <a:t>Disk）</a:t>
            </a:r>
            <a:endParaRPr lang="zh-CN" altLang="en-US" dirty="0">
              <a:ea typeface="宋体" pitchFamily="2" charset="-122"/>
            </a:endParaRPr>
          </a:p>
          <a:p>
            <a:pPr lvl="1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按功能分类：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高速缓冲存储器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主存储器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辅助存储器</a:t>
            </a:r>
          </a:p>
          <a:p>
            <a:pPr lvl="2">
              <a:lnSpc>
                <a:spcPct val="125000"/>
              </a:lnSpc>
              <a:spcBef>
                <a:spcPct val="0"/>
              </a:spcBef>
            </a:pPr>
            <a:r>
              <a:rPr lang="zh-CN" altLang="en-US" dirty="0">
                <a:ea typeface="宋体" pitchFamily="2" charset="-122"/>
              </a:rPr>
              <a:t>控制存储器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850" y="2708275"/>
            <a:ext cx="1606550" cy="14414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2305" y="4221089"/>
            <a:ext cx="1584325" cy="12287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0571" y="5436443"/>
            <a:ext cx="1609725" cy="13049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2145" y="5436443"/>
            <a:ext cx="1214438" cy="13049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4032" y="1722624"/>
            <a:ext cx="2232248" cy="120232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7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75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7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75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7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75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908720"/>
            <a:ext cx="869776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6925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372432" cy="16728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SRAM）</a:t>
            </a: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芯片示例：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位）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4096×4 =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14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个位单元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  <a:endParaRPr lang="zh-CN" altLang="en-US" sz="2200" b="1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2999656" y="2708920"/>
            <a:ext cx="6299200" cy="3683000"/>
            <a:chOff x="1691680" y="2708920"/>
            <a:chExt cx="6299863" cy="3681700"/>
          </a:xfrm>
        </p:grpSpPr>
        <p:pic>
          <p:nvPicPr>
            <p:cNvPr id="54277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2708920"/>
              <a:ext cx="6299863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8" name="左大括号 8"/>
            <p:cNvSpPr>
              <a:spLocks/>
            </p:cNvSpPr>
            <p:nvPr/>
          </p:nvSpPr>
          <p:spPr bwMode="auto">
            <a:xfrm rot="-5400000">
              <a:off x="3455876" y="4473116"/>
              <a:ext cx="288032" cy="2808312"/>
            </a:xfrm>
            <a:prstGeom prst="leftBrace">
              <a:avLst>
                <a:gd name="adj1" fmla="val 28663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4279" name="TextBox 10"/>
            <p:cNvSpPr txBox="1">
              <a:spLocks noChangeArrowheads="1"/>
            </p:cNvSpPr>
            <p:nvPr/>
          </p:nvSpPr>
          <p:spPr bwMode="auto">
            <a:xfrm>
              <a:off x="2339752" y="6021288"/>
              <a:ext cx="56166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chemeClr val="tx1"/>
                  </a:solidFill>
                </a:rPr>
                <a:t>一行每</a:t>
              </a:r>
              <a:r>
                <a:rPr lang="en-US" altLang="zh-CN" sz="1800" b="1" dirty="0">
                  <a:solidFill>
                    <a:schemeClr val="tx1"/>
                  </a:solidFill>
                </a:rPr>
                <a:t>4</a:t>
              </a:r>
              <a:r>
                <a:rPr lang="zh-CN" altLang="en-US" sz="1800" b="1" dirty="0">
                  <a:solidFill>
                    <a:schemeClr val="tx1"/>
                  </a:solidFill>
                </a:rPr>
                <a:t>个单元一组为一个字， 一行共</a:t>
              </a:r>
              <a:r>
                <a:rPr lang="en-US" altLang="zh-CN" sz="1800" b="1" dirty="0">
                  <a:solidFill>
                    <a:schemeClr val="tx1"/>
                  </a:solidFill>
                </a:rPr>
                <a:t>32</a:t>
              </a:r>
              <a:r>
                <a:rPr lang="zh-CN" altLang="en-US" sz="1800" b="1" dirty="0">
                  <a:solidFill>
                    <a:schemeClr val="tx1"/>
                  </a:solidFill>
                </a:rPr>
                <a:t>个字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1" grpId="0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660464" cy="16728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b="1" dirty="0">
                <a:solidFill>
                  <a:schemeClr val="tx1"/>
                </a:solidFill>
                <a:latin typeface="+mn-lt"/>
              </a:rPr>
              <a:t>SRAM）：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4096×4 ：4096 </a:t>
            </a:r>
            <a:r>
              <a:rPr lang="zh-CN" altLang="en-US" sz="2000" b="1" dirty="0">
                <a:solidFill>
                  <a:schemeClr val="tx1"/>
                </a:solidFill>
                <a:latin typeface="+mn-lt"/>
              </a:rPr>
              <a:t>个字，每个字 4 位</a:t>
            </a:r>
            <a:endParaRPr lang="en-US" altLang="zh-CN" sz="20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741363" lvl="1" indent="-284163" eaLnBrk="0" hangingPunct="0">
              <a:lnSpc>
                <a:spcPct val="120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accent2"/>
                </a:solidFill>
                <a:latin typeface="+mn-lt"/>
              </a:rPr>
              <a:t>行译码：行地址 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</a:rPr>
              <a:t>位，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一行含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个字共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128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位，任一时刻只有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个字（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4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位数据线）被选中。</a:t>
            </a:r>
            <a:endParaRPr lang="zh-CN" altLang="en-US" sz="2200" b="1" baseline="-25000" dirty="0">
              <a:solidFill>
                <a:schemeClr val="accent2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4" y="2564904"/>
            <a:ext cx="72675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1775521" y="2852291"/>
            <a:ext cx="1152525" cy="2592388"/>
            <a:chOff x="323528" y="2708920"/>
            <a:chExt cx="1152128" cy="2592288"/>
          </a:xfrm>
        </p:grpSpPr>
        <p:sp>
          <p:nvSpPr>
            <p:cNvPr id="6" name="椭圆 9"/>
            <p:cNvSpPr>
              <a:spLocks noChangeArrowheads="1"/>
            </p:cNvSpPr>
            <p:nvPr/>
          </p:nvSpPr>
          <p:spPr bwMode="auto">
            <a:xfrm>
              <a:off x="827584" y="2708920"/>
              <a:ext cx="648072" cy="2592288"/>
            </a:xfrm>
            <a:prstGeom prst="ellipse">
              <a:avLst/>
            </a:prstGeom>
            <a:noFill/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>
              <a:off x="323528" y="3501008"/>
              <a:ext cx="43204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行地址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612000" y="900000"/>
            <a:ext cx="9361411" cy="12762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二维地址结构（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SRAM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）：4096×4 ：4096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7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 (128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×128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741363" lvl="1" indent="-284163" eaLnBrk="0" hangingPunct="0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一行包括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个字，要进行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32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选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的译码（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Y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译码），列地址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5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位</a:t>
            </a:r>
            <a:endParaRPr lang="zh-CN" altLang="en-US" sz="2200" b="1" baseline="-25000" dirty="0">
              <a:solidFill>
                <a:schemeClr val="accent2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075" y="2204864"/>
            <a:ext cx="55435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4511675" y="6096966"/>
            <a:ext cx="4032250" cy="647700"/>
            <a:chOff x="2987824" y="6021288"/>
            <a:chExt cx="4032448" cy="648072"/>
          </a:xfrm>
        </p:grpSpPr>
        <p:sp>
          <p:nvSpPr>
            <p:cNvPr id="57350" name="椭圆 4"/>
            <p:cNvSpPr>
              <a:spLocks noChangeArrowheads="1"/>
            </p:cNvSpPr>
            <p:nvPr/>
          </p:nvSpPr>
          <p:spPr bwMode="auto">
            <a:xfrm>
              <a:off x="4067944" y="6021288"/>
              <a:ext cx="2952328" cy="648072"/>
            </a:xfrm>
            <a:prstGeom prst="ellipse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57351" name="TextBox 5"/>
            <p:cNvSpPr txBox="1">
              <a:spLocks noChangeArrowheads="1"/>
            </p:cNvSpPr>
            <p:nvPr/>
          </p:nvSpPr>
          <p:spPr bwMode="auto">
            <a:xfrm>
              <a:off x="2987824" y="6165304"/>
              <a:ext cx="108012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列地址</a:t>
              </a:r>
            </a:p>
          </p:txBody>
        </p:sp>
      </p:grpSp>
      <p:grpSp>
        <p:nvGrpSpPr>
          <p:cNvPr id="8" name="组合 12"/>
          <p:cNvGrpSpPr>
            <a:grpSpLocks/>
          </p:cNvGrpSpPr>
          <p:nvPr/>
        </p:nvGrpSpPr>
        <p:grpSpPr bwMode="auto">
          <a:xfrm>
            <a:off x="2855641" y="2284188"/>
            <a:ext cx="1152525" cy="1977852"/>
            <a:chOff x="323528" y="2708920"/>
            <a:chExt cx="1152128" cy="2592288"/>
          </a:xfrm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827584" y="2708920"/>
              <a:ext cx="648072" cy="2592288"/>
            </a:xfrm>
            <a:prstGeom prst="ellipse">
              <a:avLst/>
            </a:prstGeom>
            <a:noFill/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323528" y="3501008"/>
              <a:ext cx="432048" cy="1331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chemeClr val="tx1"/>
                  </a:solidFill>
                </a:rPr>
                <a:t>行地址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B05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存储芯片内部结构</a:t>
            </a:r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612000" y="900000"/>
            <a:ext cx="10596568" cy="3100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800" b="1" dirty="0">
                <a:solidFill>
                  <a:schemeClr val="tx1"/>
                </a:solidFill>
                <a:latin typeface="+mn-lt"/>
              </a:rPr>
              <a:t>DRAM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</a:rPr>
              <a:t>芯片结构</a:t>
            </a:r>
            <a:endParaRPr lang="en-US" altLang="zh-CN" sz="28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芯片示例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：4096×4 DRAM </a:t>
            </a: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 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个字，每个字 4 位）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4096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个字 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=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12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12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位地址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DRAM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芯片封装的特殊：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行列地址管脚复用，行列地址各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位。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marL="741363" lvl="1" indent="-284163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存储矩阵：</a:t>
            </a:r>
            <a:endParaRPr lang="en-US" altLang="zh-CN" sz="2200" b="1" dirty="0">
              <a:solidFill>
                <a:schemeClr val="tx1"/>
              </a:solidFill>
              <a:latin typeface="+mn-lt"/>
            </a:endParaRPr>
          </a:p>
          <a:p>
            <a:pPr lvl="1" eaLnBrk="0" hangingPunc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 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6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（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altLang="zh-CN" sz="2200" b="1" baseline="30000" dirty="0">
                <a:solidFill>
                  <a:schemeClr val="tx1"/>
                </a:solidFill>
                <a:latin typeface="+mn-lt"/>
              </a:rPr>
              <a:t>6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）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(64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行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×256</a:t>
            </a:r>
            <a:r>
              <a:rPr lang="zh-CN" altLang="en-US" sz="2200" b="1" dirty="0">
                <a:solidFill>
                  <a:schemeClr val="tx1"/>
                </a:solidFill>
                <a:latin typeface="+mn-lt"/>
              </a:rPr>
              <a:t>列</a:t>
            </a:r>
            <a:r>
              <a:rPr lang="en-US" altLang="zh-CN" sz="2200" b="1" dirty="0">
                <a:solidFill>
                  <a:schemeClr val="tx1"/>
                </a:solidFill>
                <a:latin typeface="+mn-lt"/>
              </a:rPr>
              <a:t>)</a:t>
            </a:r>
            <a:endParaRPr lang="zh-CN" altLang="en-US" sz="22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3010" y="1103109"/>
            <a:ext cx="5592090" cy="485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存储芯片结构示例</a:t>
            </a:r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>
            <a:off x="612000" y="900000"/>
            <a:ext cx="8170862" cy="4206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</a:rPr>
              <a:t>SRAM 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2114(1024</a:t>
            </a:r>
            <a:r>
              <a:rPr lang="en-US" altLang="zh-CN" sz="18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</a:rPr>
              <a:t>芯片结构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endParaRPr lang="zh-CN" altLang="en-US" sz="2000" b="1" dirty="0">
              <a:solidFill>
                <a:schemeClr val="tx1"/>
              </a:solidFill>
              <a:latin typeface="宋体" pitchFamily="2" charset="-122"/>
            </a:endParaRPr>
          </a:p>
        </p:txBody>
      </p:sp>
      <p:graphicFrame>
        <p:nvGraphicFramePr>
          <p:cNvPr id="352260" name="Object 4"/>
          <p:cNvGraphicFramePr>
            <a:graphicFrameLocks noChangeAspect="1"/>
          </p:cNvGraphicFramePr>
          <p:nvPr/>
        </p:nvGraphicFramePr>
        <p:xfrm>
          <a:off x="2809876" y="1268414"/>
          <a:ext cx="59277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0" name="Visio" r:id="rId3" imgW="5730210" imgH="5202537" progId="Visio.Drawing.11">
                  <p:embed/>
                </p:oleObj>
              </mc:Choice>
              <mc:Fallback>
                <p:oleObj name="Visio" r:id="rId3" imgW="5730210" imgH="5202537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6" y="1268414"/>
                        <a:ext cx="5927725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1" name="AutoShape 5"/>
          <p:cNvSpPr>
            <a:spLocks noChangeArrowheads="1"/>
          </p:cNvSpPr>
          <p:nvPr/>
        </p:nvSpPr>
        <p:spPr bwMode="auto">
          <a:xfrm>
            <a:off x="1666876" y="4800601"/>
            <a:ext cx="785813" cy="771525"/>
          </a:xfrm>
          <a:prstGeom prst="wedgeRoundRectCallout">
            <a:avLst>
              <a:gd name="adj1" fmla="val 104009"/>
              <a:gd name="adj2" fmla="val 106102"/>
              <a:gd name="adj3" fmla="val 16667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</a:rPr>
              <a:t>片选信号</a:t>
            </a:r>
          </a:p>
        </p:txBody>
      </p:sp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3438" y="857251"/>
            <a:ext cx="2000250" cy="15716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53438" y="2489200"/>
            <a:ext cx="2000250" cy="158273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zh-CN" altLang="en-US" dirty="0"/>
              <a:t>存储芯片结构示例</a:t>
            </a:r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612000" y="900000"/>
            <a:ext cx="8075613" cy="389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200" b="1" dirty="0">
                <a:solidFill>
                  <a:schemeClr val="tx1"/>
                </a:solidFill>
              </a:rPr>
              <a:t>DRAM 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 DRAM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芯片结构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内部包含刷新电路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endParaRPr lang="zh-CN" altLang="en-US" sz="2200" b="1" dirty="0">
              <a:solidFill>
                <a:schemeClr val="tx1"/>
              </a:solidFill>
              <a:latin typeface="宋体" pitchFamily="2" charset="-122"/>
            </a:endParaRPr>
          </a:p>
        </p:txBody>
      </p:sp>
      <p:graphicFrame>
        <p:nvGraphicFramePr>
          <p:cNvPr id="353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253577"/>
              </p:ext>
            </p:extLst>
          </p:nvPr>
        </p:nvGraphicFramePr>
        <p:xfrm>
          <a:off x="1919289" y="1412875"/>
          <a:ext cx="8294687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9" name="Visio" r:id="rId3" imgW="4853285" imgH="2944999" progId="Visio.Drawing.11">
                  <p:embed/>
                </p:oleObj>
              </mc:Choice>
              <mc:Fallback>
                <p:oleObj name="Visio" r:id="rId3" imgW="4853285" imgH="2944999" progId="Visio.Drawing.1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1412875"/>
                        <a:ext cx="8294687" cy="501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799856" y="2996952"/>
            <a:ext cx="3168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</a:rPr>
              <a:t>读</a:t>
            </a:r>
            <a:r>
              <a:rPr lang="en-US" altLang="zh-CN" sz="1400" b="1" dirty="0">
                <a:solidFill>
                  <a:schemeClr val="accent2"/>
                </a:solidFill>
              </a:rPr>
              <a:t>/</a:t>
            </a:r>
            <a:r>
              <a:rPr lang="zh-CN" altLang="en-US" sz="1400" b="1" dirty="0">
                <a:solidFill>
                  <a:schemeClr val="accent2"/>
                </a:solidFill>
              </a:rPr>
              <a:t>写行地址和刷新行地址被送到一个多路选择器，由内部控制电路选择哪个地址被送到行译码器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0177" y="1527176"/>
            <a:ext cx="245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RAS</a:t>
            </a:r>
            <a:r>
              <a:rPr lang="zh-CN" altLang="en-US" sz="1200" b="1" dirty="0">
                <a:solidFill>
                  <a:schemeClr val="accent2"/>
                </a:solidFill>
              </a:rPr>
              <a:t>：</a:t>
            </a:r>
            <a:r>
              <a:rPr lang="en-US" altLang="zh-CN" sz="1200" b="1" dirty="0">
                <a:solidFill>
                  <a:srgbClr val="FF0000"/>
                </a:solidFill>
              </a:rPr>
              <a:t>R</a:t>
            </a:r>
            <a:r>
              <a:rPr lang="en-US" altLang="zh-CN" sz="1200" b="1" dirty="0">
                <a:solidFill>
                  <a:schemeClr val="accent2"/>
                </a:solidFill>
              </a:rPr>
              <a:t>ow </a:t>
            </a:r>
            <a:r>
              <a:rPr lang="en-US" altLang="zh-CN" sz="1200" b="1" dirty="0">
                <a:solidFill>
                  <a:srgbClr val="FF0000"/>
                </a:solidFill>
              </a:rPr>
              <a:t>A</a:t>
            </a:r>
            <a:r>
              <a:rPr lang="en-US" altLang="zh-CN" sz="1200" b="1" dirty="0">
                <a:solidFill>
                  <a:schemeClr val="tx1"/>
                </a:solidFill>
              </a:rPr>
              <a:t>ddress</a:t>
            </a:r>
            <a:r>
              <a:rPr lang="en-US" altLang="zh-CN" sz="1200" b="1" dirty="0">
                <a:solidFill>
                  <a:schemeClr val="accent2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S</a:t>
            </a:r>
            <a:r>
              <a:rPr lang="en-US" altLang="zh-CN" sz="1200" b="1" dirty="0">
                <a:solidFill>
                  <a:schemeClr val="accent2"/>
                </a:solidFill>
              </a:rPr>
              <a:t>trobe</a:t>
            </a:r>
          </a:p>
          <a:p>
            <a:r>
              <a:rPr lang="en-US" altLang="zh-CN" sz="1200" b="1" dirty="0">
                <a:solidFill>
                  <a:srgbClr val="FF0000"/>
                </a:solidFill>
              </a:rPr>
              <a:t>CAS</a:t>
            </a:r>
            <a:r>
              <a:rPr lang="zh-CN" altLang="en-US" sz="1200" b="1" dirty="0">
                <a:solidFill>
                  <a:schemeClr val="accent2"/>
                </a:solidFill>
              </a:rPr>
              <a:t>：</a:t>
            </a:r>
            <a:r>
              <a:rPr lang="en-US" altLang="zh-CN" sz="1200" b="1" dirty="0">
                <a:solidFill>
                  <a:srgbClr val="FF0000"/>
                </a:solidFill>
              </a:rPr>
              <a:t>C</a:t>
            </a:r>
            <a:r>
              <a:rPr lang="en-US" altLang="zh-CN" sz="1200" b="1" dirty="0">
                <a:solidFill>
                  <a:schemeClr val="accent2"/>
                </a:solidFill>
              </a:rPr>
              <a:t>olumn </a:t>
            </a:r>
            <a:r>
              <a:rPr lang="en-US" altLang="zh-CN" sz="1200" b="1" dirty="0">
                <a:solidFill>
                  <a:srgbClr val="FF0000"/>
                </a:solidFill>
              </a:rPr>
              <a:t>A</a:t>
            </a:r>
            <a:r>
              <a:rPr lang="en-US" altLang="zh-CN" sz="1200" b="1" dirty="0">
                <a:solidFill>
                  <a:schemeClr val="tx1"/>
                </a:solidFill>
              </a:rPr>
              <a:t>ddress</a:t>
            </a:r>
            <a:r>
              <a:rPr lang="en-US" altLang="zh-CN" sz="1200" b="1" dirty="0">
                <a:solidFill>
                  <a:schemeClr val="accent2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S</a:t>
            </a:r>
            <a:r>
              <a:rPr lang="en-US" altLang="zh-CN" sz="1200" b="1" dirty="0">
                <a:solidFill>
                  <a:schemeClr val="accent2"/>
                </a:solidFill>
              </a:rPr>
              <a:t>trobe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0406" y="2042264"/>
            <a:ext cx="2592288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</a:rPr>
              <a:t>所有</a:t>
            </a:r>
            <a:r>
              <a:rPr lang="en-US" altLang="zh-CN" sz="1400" b="1" dirty="0">
                <a:solidFill>
                  <a:schemeClr val="accent2"/>
                </a:solidFill>
              </a:rPr>
              <a:t>DRAM</a:t>
            </a:r>
            <a:r>
              <a:rPr lang="zh-CN" altLang="en-US" sz="1400" b="1" dirty="0">
                <a:solidFill>
                  <a:schemeClr val="accent2"/>
                </a:solidFill>
              </a:rPr>
              <a:t>芯片同时刷新，由刷新计数器自动计数，按行刷新</a:t>
            </a:r>
            <a:r>
              <a:rPr lang="en-US" altLang="zh-CN" sz="1400" b="1" dirty="0">
                <a:solidFill>
                  <a:schemeClr val="accent2"/>
                </a:solidFill>
              </a:rPr>
              <a:t>(</a:t>
            </a:r>
            <a:r>
              <a:rPr lang="zh-CN" altLang="en-US" sz="1400" b="1" dirty="0">
                <a:solidFill>
                  <a:schemeClr val="accent2"/>
                </a:solidFill>
              </a:rPr>
              <a:t>只需行地址</a:t>
            </a:r>
            <a:r>
              <a:rPr lang="en-US" altLang="zh-CN" sz="1400" b="1" dirty="0">
                <a:solidFill>
                  <a:schemeClr val="accent2"/>
                </a:solidFill>
              </a:rPr>
              <a:t>)</a:t>
            </a:r>
            <a:r>
              <a:rPr lang="zh-CN" altLang="en-US" sz="1400" b="1" dirty="0">
                <a:solidFill>
                  <a:schemeClr val="accent2"/>
                </a:solidFill>
              </a:rPr>
              <a:t>，对</a:t>
            </a:r>
            <a:r>
              <a:rPr lang="en-US" altLang="zh-CN" sz="1400" b="1" dirty="0">
                <a:solidFill>
                  <a:schemeClr val="accent2"/>
                </a:solidFill>
              </a:rPr>
              <a:t>CPU</a:t>
            </a:r>
            <a:r>
              <a:rPr lang="zh-CN" altLang="en-US" sz="1400" b="1" dirty="0">
                <a:solidFill>
                  <a:schemeClr val="accent2"/>
                </a:solidFill>
              </a:rPr>
              <a:t>透明。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63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1 </a:t>
            </a:r>
            <a:r>
              <a:rPr lang="zh-CN" altLang="en-US" dirty="0"/>
              <a:t>存储器芯片的扩展（位扩展）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824192" y="1772816"/>
            <a:ext cx="2592387" cy="4465637"/>
            <a:chOff x="657" y="1207"/>
            <a:chExt cx="1633" cy="2813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/>
                <a:t>1K×4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1020" y="1434"/>
              <a:ext cx="272" cy="1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A9</a:t>
              </a: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12001" y="823132"/>
            <a:ext cx="6924210" cy="5923929"/>
          </a:xfrm>
          <a:prstGeom prst="rect">
            <a:avLst/>
          </a:prstGeom>
          <a:noFill/>
          <a:ln w="12700">
            <a:solidFill>
              <a:srgbClr val="336600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4163" indent="-284163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1936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2pPr>
            <a:lvl3pPr marL="1050925" indent="-1920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968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501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959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416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873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330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kern="0" dirty="0">
                <a:ea typeface="宋体" pitchFamily="2" charset="-122"/>
              </a:rPr>
              <a:t>例：</a:t>
            </a:r>
            <a:r>
              <a:rPr lang="en-US" altLang="zh-CN" sz="2000" kern="0" dirty="0">
                <a:ea typeface="宋体" pitchFamily="2" charset="-122"/>
              </a:rPr>
              <a:t>1Kx4 SRAM</a:t>
            </a:r>
            <a:r>
              <a:rPr lang="zh-CN" altLang="en-US" sz="2000" kern="0" dirty="0">
                <a:ea typeface="宋体" pitchFamily="2" charset="-122"/>
              </a:rPr>
              <a:t>芯片构成</a:t>
            </a:r>
            <a:r>
              <a:rPr lang="en-US" altLang="zh-CN" sz="2000" kern="0" dirty="0">
                <a:ea typeface="宋体" pitchFamily="2" charset="-122"/>
              </a:rPr>
              <a:t>1Kx8</a:t>
            </a:r>
            <a:r>
              <a:rPr lang="zh-CN" altLang="en-US" sz="2000" kern="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1K×4 </a:t>
            </a:r>
            <a:r>
              <a:rPr lang="zh-CN" altLang="en-US" sz="2000" kern="0" dirty="0"/>
              <a:t>芯片管脚：</a:t>
            </a:r>
            <a:endParaRPr lang="en-US" altLang="zh-CN" sz="20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10</a:t>
            </a:r>
            <a:r>
              <a:rPr lang="zh-CN" altLang="en-US" sz="2000" kern="0" dirty="0"/>
              <a:t>个地址管脚 </a:t>
            </a:r>
            <a:r>
              <a:rPr lang="en-US" altLang="zh-CN" sz="2000" kern="0" dirty="0">
                <a:solidFill>
                  <a:srgbClr val="FF0000"/>
                </a:solidFill>
              </a:rPr>
              <a:t>A9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4</a:t>
            </a:r>
            <a:r>
              <a:rPr lang="zh-CN" altLang="en-US" sz="2000" kern="0" dirty="0"/>
              <a:t>个数据管脚 </a:t>
            </a:r>
            <a:r>
              <a:rPr lang="en-US" altLang="zh-CN" sz="2000" kern="0" dirty="0">
                <a:solidFill>
                  <a:srgbClr val="FF0000"/>
                </a:solidFill>
              </a:rPr>
              <a:t>D3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</a:t>
            </a:r>
            <a:r>
              <a:rPr lang="zh-CN" altLang="en-US" sz="2000" kern="0" dirty="0"/>
              <a:t>个片选输入管脚 </a:t>
            </a:r>
            <a:r>
              <a:rPr lang="en-US" altLang="zh-CN" sz="2000" kern="0" dirty="0">
                <a:solidFill>
                  <a:srgbClr val="FF0000"/>
                </a:solidFill>
              </a:rPr>
              <a:t>CS</a:t>
            </a:r>
            <a:r>
              <a:rPr lang="zh-CN" altLang="en-US" sz="2000" kern="0" dirty="0">
                <a:solidFill>
                  <a:srgbClr val="FF0000"/>
                </a:solidFill>
              </a:rPr>
              <a:t>＃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1</a:t>
            </a:r>
            <a:r>
              <a:rPr lang="zh-CN" altLang="en-US" sz="2000" kern="0" dirty="0"/>
              <a:t>个读写控制管脚 </a:t>
            </a:r>
            <a:r>
              <a:rPr lang="en-US" altLang="zh-CN" sz="2000" kern="0" dirty="0">
                <a:solidFill>
                  <a:srgbClr val="FF0000"/>
                </a:solidFill>
              </a:rPr>
              <a:t>WE#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芯片地址空间：</a:t>
            </a:r>
            <a:r>
              <a:rPr lang="en-US" altLang="zh-CN" sz="2000" kern="0" dirty="0">
                <a:solidFill>
                  <a:srgbClr val="FF0000"/>
                </a:solidFill>
              </a:rPr>
              <a:t>000H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3FF </a:t>
            </a:r>
            <a:r>
              <a:rPr lang="en-US" altLang="zh-CN" sz="20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/>
              <a:t>CPU</a:t>
            </a:r>
            <a:r>
              <a:rPr lang="zh-CN" altLang="en-US" sz="2000" kern="0" dirty="0"/>
              <a:t>访问存储器需提供：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地址总线</a:t>
            </a:r>
            <a:r>
              <a:rPr lang="en-US" altLang="zh-CN" sz="2000" kern="0" dirty="0"/>
              <a:t>10</a:t>
            </a:r>
            <a:r>
              <a:rPr lang="zh-CN" altLang="en-US" sz="2000" kern="0" dirty="0"/>
              <a:t>根：</a:t>
            </a:r>
            <a:r>
              <a:rPr lang="en-US" altLang="zh-CN" sz="2000" kern="0" dirty="0">
                <a:solidFill>
                  <a:srgbClr val="FF0000"/>
                </a:solidFill>
              </a:rPr>
              <a:t>AB9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数据总线</a:t>
            </a:r>
            <a:r>
              <a:rPr lang="en-US" altLang="zh-CN" sz="2000" kern="0" dirty="0"/>
              <a:t>8</a:t>
            </a:r>
            <a:r>
              <a:rPr lang="zh-CN" altLang="en-US" sz="2000" kern="0" dirty="0"/>
              <a:t>根：</a:t>
            </a:r>
            <a:r>
              <a:rPr lang="en-US" altLang="zh-CN" sz="2000" kern="0" dirty="0">
                <a:solidFill>
                  <a:srgbClr val="FF0000"/>
                </a:solidFill>
              </a:rPr>
              <a:t>DB7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读写控制信号：</a:t>
            </a:r>
            <a:r>
              <a:rPr lang="en-US" altLang="zh-CN" sz="2000" kern="0" dirty="0" err="1">
                <a:solidFill>
                  <a:srgbClr val="FF0000"/>
                </a:solidFill>
              </a:rPr>
              <a:t>MemW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存储器地址空间：</a:t>
            </a:r>
            <a:r>
              <a:rPr lang="en-US" altLang="zh-CN" sz="2000" kern="0" dirty="0">
                <a:solidFill>
                  <a:srgbClr val="FF0000"/>
                </a:solidFill>
              </a:rPr>
              <a:t>000H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3FF </a:t>
            </a:r>
            <a:r>
              <a:rPr lang="en-US" altLang="zh-CN" sz="20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需要芯片：（</a:t>
            </a:r>
            <a:r>
              <a:rPr lang="en-US" altLang="zh-CN" sz="2000" kern="0" dirty="0"/>
              <a:t>1K×8) / (1K×4</a:t>
            </a:r>
            <a:r>
              <a:rPr lang="zh-CN" altLang="en-US" sz="2000" kern="0" dirty="0"/>
              <a:t>）</a:t>
            </a:r>
            <a:r>
              <a:rPr lang="en-US" altLang="zh-CN" sz="2000" kern="0" dirty="0"/>
              <a:t>= </a:t>
            </a:r>
            <a:r>
              <a:rPr lang="en-US" altLang="zh-CN" sz="2000" kern="0" dirty="0">
                <a:solidFill>
                  <a:srgbClr val="FF0000"/>
                </a:solidFill>
              </a:rPr>
              <a:t>2</a:t>
            </a:r>
            <a:r>
              <a:rPr lang="zh-CN" altLang="en-US" sz="2000" kern="0" dirty="0">
                <a:solidFill>
                  <a:srgbClr val="FF0000"/>
                </a:solidFill>
              </a:rPr>
              <a:t>片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地址管脚：都连接到</a:t>
            </a:r>
            <a:r>
              <a:rPr lang="en-US" altLang="zh-CN" sz="2000" kern="0" dirty="0">
                <a:solidFill>
                  <a:srgbClr val="FF0000"/>
                </a:solidFill>
              </a:rPr>
              <a:t>AB9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AB0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数据管脚：分别连接到 </a:t>
            </a:r>
            <a:r>
              <a:rPr lang="en-US" altLang="zh-CN" sz="2000" kern="0" dirty="0">
                <a:solidFill>
                  <a:srgbClr val="FF0000"/>
                </a:solidFill>
              </a:rPr>
              <a:t>DB7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DB4</a:t>
            </a:r>
            <a:r>
              <a:rPr lang="zh-CN" altLang="en-US" sz="2000" kern="0" dirty="0">
                <a:solidFill>
                  <a:srgbClr val="FF0000"/>
                </a:solidFill>
              </a:rPr>
              <a:t>和  </a:t>
            </a:r>
            <a:r>
              <a:rPr lang="en-US" altLang="zh-CN" sz="2000" kern="0" dirty="0">
                <a:solidFill>
                  <a:srgbClr val="FF0000"/>
                </a:solidFill>
              </a:rPr>
              <a:t>DB3</a:t>
            </a:r>
            <a:r>
              <a:rPr lang="zh-CN" altLang="en-US" sz="2000" kern="0" dirty="0">
                <a:solidFill>
                  <a:srgbClr val="FF0000"/>
                </a:solidFill>
              </a:rPr>
              <a:t>～</a:t>
            </a:r>
            <a:r>
              <a:rPr lang="en-US" altLang="zh-CN" sz="2000" kern="0" dirty="0">
                <a:solidFill>
                  <a:srgbClr val="FF0000"/>
                </a:solidFill>
              </a:rPr>
              <a:t>DB0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kern="0" dirty="0"/>
              <a:t>芯片读写控制管脚：连接</a:t>
            </a:r>
            <a:r>
              <a:rPr lang="en-US" altLang="zh-CN" sz="2000" kern="0" dirty="0" err="1">
                <a:solidFill>
                  <a:srgbClr val="FF0000"/>
                </a:solidFill>
              </a:rPr>
              <a:t>MemW</a:t>
            </a:r>
            <a:endParaRPr lang="zh-CN" altLang="en-US" sz="20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1 </a:t>
            </a:r>
            <a:r>
              <a:rPr lang="zh-CN" altLang="en-US" dirty="0"/>
              <a:t>存储器芯片的扩展（位扩展）</a:t>
            </a:r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2135188" y="908050"/>
            <a:ext cx="7848600" cy="375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</a:pPr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zh-CN" altLang="en-US" sz="2800" b="1" dirty="0">
                <a:solidFill>
                  <a:schemeClr val="tx1"/>
                </a:solidFill>
              </a:rPr>
              <a:t>:</a:t>
            </a:r>
            <a:r>
              <a:rPr lang="en-US" altLang="zh-CN" sz="2800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</a:rPr>
              <a:t>K 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 4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SRAM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存储芯片构造1</a:t>
            </a:r>
            <a:r>
              <a:rPr lang="en-US" altLang="zh-CN" sz="2000" b="1" dirty="0">
                <a:solidFill>
                  <a:schemeClr val="tx1"/>
                </a:solidFill>
                <a:sym typeface="Symbol" pitchFamily="18" charset="2"/>
              </a:rPr>
              <a:t>K  8</a:t>
            </a:r>
            <a:r>
              <a:rPr lang="zh-CN" altLang="en-US" sz="2000" b="1" dirty="0">
                <a:solidFill>
                  <a:schemeClr val="tx1"/>
                </a:solidFill>
                <a:sym typeface="Symbol" pitchFamily="18" charset="2"/>
              </a:rPr>
              <a:t>的存储器</a:t>
            </a:r>
          </a:p>
        </p:txBody>
      </p:sp>
      <p:graphicFrame>
        <p:nvGraphicFramePr>
          <p:cNvPr id="2631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098176"/>
              </p:ext>
            </p:extLst>
          </p:nvPr>
        </p:nvGraphicFramePr>
        <p:xfrm>
          <a:off x="2819400" y="1273175"/>
          <a:ext cx="6445250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0" name="Visio" r:id="rId3" imgW="6603784" imgH="5406821" progId="Visio.Drawing.11">
                  <p:embed/>
                </p:oleObj>
              </mc:Choice>
              <mc:Fallback>
                <p:oleObj name="Visio" r:id="rId3" imgW="6603784" imgH="5406821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273175"/>
                        <a:ext cx="6445250" cy="527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94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10452552" cy="5739007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800" dirty="0">
                <a:ea typeface="宋体" pitchFamily="2" charset="-122"/>
              </a:rPr>
              <a:t>存储器的性能指标</a:t>
            </a:r>
          </a:p>
          <a:p>
            <a:pPr marL="711200" lvl="1" indent="-247650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solidFill>
                  <a:schemeClr val="accent1"/>
                </a:solidFill>
                <a:ea typeface="宋体" pitchFamily="2" charset="-122"/>
              </a:rPr>
              <a:t>访问时间（</a:t>
            </a:r>
            <a:r>
              <a:rPr lang="en-US" altLang="zh-CN" sz="2200" dirty="0">
                <a:solidFill>
                  <a:schemeClr val="accent1"/>
                </a:solidFill>
                <a:ea typeface="宋体" pitchFamily="2" charset="-122"/>
              </a:rPr>
              <a:t>Access Time）：T</a:t>
            </a:r>
            <a:r>
              <a:rPr lang="en-US" altLang="zh-CN" sz="2200" baseline="-25000" dirty="0">
                <a:solidFill>
                  <a:schemeClr val="accent1"/>
                </a:solidFill>
                <a:ea typeface="宋体" pitchFamily="2" charset="-122"/>
              </a:rPr>
              <a:t>A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随机访问存储器（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RAM</a:t>
            </a: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）：访问时间指读或写操作所用时间，即从给定地址到存储器完成读或写操作所需时间。 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其他类型（硬盘）：指将读写机构定位到目标位置所需的时间。 </a:t>
            </a:r>
          </a:p>
          <a:p>
            <a:pPr marL="711200" lvl="1" indent="-247650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solidFill>
                  <a:schemeClr val="accent1"/>
                </a:solidFill>
                <a:ea typeface="宋体" pitchFamily="2" charset="-122"/>
              </a:rPr>
              <a:t>存储周期（</a:t>
            </a:r>
            <a:r>
              <a:rPr lang="en-US" altLang="zh-CN" sz="2200" dirty="0">
                <a:solidFill>
                  <a:schemeClr val="accent1"/>
                </a:solidFill>
                <a:ea typeface="宋体" pitchFamily="2" charset="-122"/>
              </a:rPr>
              <a:t>Cycle Time）：T</a:t>
            </a:r>
            <a:r>
              <a:rPr lang="en-US" altLang="zh-CN" sz="2200" baseline="-25000" dirty="0">
                <a:solidFill>
                  <a:schemeClr val="accent1"/>
                </a:solidFill>
                <a:ea typeface="宋体" pitchFamily="2" charset="-122"/>
              </a:rPr>
              <a:t>C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仅对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RAM</a:t>
            </a: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而言，指两次访问存储单元间的最小时间间隔。</a:t>
            </a:r>
          </a:p>
          <a:p>
            <a:pPr marL="711200" lvl="1" indent="-247650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solidFill>
                  <a:schemeClr val="accent1"/>
                </a:solidFill>
                <a:latin typeface="宋体" pitchFamily="2" charset="-122"/>
                <a:ea typeface="宋体" pitchFamily="2" charset="-122"/>
              </a:rPr>
              <a:t>带宽</a:t>
            </a:r>
            <a:r>
              <a:rPr lang="zh-CN" altLang="en-US" sz="2200" dirty="0">
                <a:solidFill>
                  <a:schemeClr val="accent1"/>
                </a:solidFill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chemeClr val="accent1"/>
                </a:solidFill>
                <a:ea typeface="宋体" pitchFamily="2" charset="-122"/>
              </a:rPr>
              <a:t>Bandwidth）／</a:t>
            </a:r>
            <a:r>
              <a:rPr lang="zh-CN" altLang="en-US" sz="2200" dirty="0">
                <a:solidFill>
                  <a:schemeClr val="accent1"/>
                </a:solidFill>
                <a:ea typeface="宋体" pitchFamily="2" charset="-122"/>
              </a:rPr>
              <a:t>数据传输率（</a:t>
            </a:r>
            <a:r>
              <a:rPr lang="en-US" altLang="zh-CN" sz="2200" dirty="0">
                <a:solidFill>
                  <a:schemeClr val="accent1"/>
                </a:solidFill>
                <a:ea typeface="宋体" pitchFamily="2" charset="-122"/>
              </a:rPr>
              <a:t>data Rate）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一般的随机访问存储器读写频率</a:t>
            </a:r>
            <a:r>
              <a:rPr lang="en-US" altLang="zh-CN" sz="2200" dirty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sz="2200" dirty="0"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1／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Cycle Time；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带宽：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f 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* 字宽，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bps/Bps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其他类型：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T</a:t>
            </a:r>
            <a:r>
              <a:rPr lang="en-US" altLang="zh-CN" sz="2200" baseline="-30000" dirty="0">
                <a:latin typeface="MS Sans Serif"/>
                <a:ea typeface="宋体" pitchFamily="2" charset="-122"/>
              </a:rPr>
              <a:t>N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=T</a:t>
            </a:r>
            <a:r>
              <a:rPr lang="en-US" altLang="zh-CN" sz="2200" baseline="-30000" dirty="0">
                <a:latin typeface="MS Sans Serif"/>
                <a:ea typeface="宋体" pitchFamily="2" charset="-122"/>
              </a:rPr>
              <a:t>A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+N/R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    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T</a:t>
            </a:r>
            <a:r>
              <a:rPr lang="en-US" altLang="zh-CN" sz="2200" baseline="-30000" dirty="0">
                <a:latin typeface="MS Sans Serif"/>
                <a:ea typeface="宋体" pitchFamily="2" charset="-122"/>
              </a:rPr>
              <a:t>N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：</a:t>
            </a:r>
            <a:r>
              <a:rPr lang="zh-CN" altLang="en-US" sz="2200" dirty="0">
                <a:latin typeface="MS Sans Serif"/>
                <a:ea typeface="宋体" pitchFamily="2" charset="-122"/>
              </a:rPr>
              <a:t>读写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N Bits</a:t>
            </a:r>
            <a:r>
              <a:rPr lang="zh-CN" altLang="en-US" sz="2200" dirty="0">
                <a:latin typeface="MS Sans Serif"/>
                <a:ea typeface="宋体" pitchFamily="2" charset="-122"/>
              </a:rPr>
              <a:t>所需的平均时间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MS Sans Serif"/>
                <a:ea typeface="宋体" pitchFamily="2" charset="-122"/>
              </a:rPr>
              <a:t>    T</a:t>
            </a:r>
            <a:r>
              <a:rPr lang="en-US" altLang="zh-CN" sz="2200" baseline="-30000" dirty="0">
                <a:latin typeface="MS Sans Serif"/>
                <a:ea typeface="宋体" pitchFamily="2" charset="-122"/>
              </a:rPr>
              <a:t>A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：</a:t>
            </a:r>
            <a:r>
              <a:rPr lang="zh-CN" altLang="en-US" sz="2200" dirty="0">
                <a:latin typeface="MS Sans Serif"/>
                <a:ea typeface="宋体" pitchFamily="2" charset="-122"/>
              </a:rPr>
              <a:t>访问时间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MS Sans Serif"/>
                <a:ea typeface="宋体" pitchFamily="2" charset="-122"/>
              </a:rPr>
              <a:t>    N：N Bits</a:t>
            </a:r>
          </a:p>
          <a:p>
            <a:pPr marL="1082675" lvl="2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MS Sans Serif"/>
                <a:ea typeface="宋体" pitchFamily="2" charset="-122"/>
              </a:rPr>
              <a:t>    R：</a:t>
            </a:r>
            <a:r>
              <a:rPr lang="zh-CN" altLang="en-US" sz="2200" dirty="0">
                <a:latin typeface="MS Sans Serif"/>
                <a:ea typeface="宋体" pitchFamily="2" charset="-122"/>
              </a:rPr>
              <a:t>存储部件的数据传输率</a:t>
            </a:r>
            <a:r>
              <a:rPr lang="en-US" altLang="zh-CN" sz="2200" dirty="0">
                <a:latin typeface="MS Sans Serif"/>
                <a:ea typeface="宋体" pitchFamily="2" charset="-122"/>
              </a:rPr>
              <a:t>（ bits /s）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5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5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5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5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5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5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5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5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5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5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2 </a:t>
            </a:r>
            <a:r>
              <a:rPr lang="zh-CN" altLang="en-US" dirty="0"/>
              <a:t>存储器芯片的扩展（字扩展）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680177" y="1988841"/>
            <a:ext cx="2592387" cy="4465637"/>
            <a:chOff x="657" y="1207"/>
            <a:chExt cx="1633" cy="2813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/>
                <a:t>1K×8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1020" y="1434"/>
              <a:ext cx="272" cy="1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990000"/>
                  </a:solidFill>
                </a:rPr>
                <a:t>A9</a:t>
              </a: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655" y="1615"/>
              <a:ext cx="363" cy="146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D3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D4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D5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D6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 dirty="0">
                  <a:solidFill>
                    <a:srgbClr val="006600"/>
                  </a:solidFill>
                </a:rPr>
                <a:t>D7</a:t>
              </a:r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188555" y="970226"/>
            <a:ext cx="6131260" cy="5635774"/>
          </a:xfrm>
          <a:prstGeom prst="rect">
            <a:avLst/>
          </a:prstGeom>
          <a:noFill/>
          <a:ln w="12700">
            <a:solidFill>
              <a:srgbClr val="336600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84163" indent="-284163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itchFamily="2" charset="2"/>
              <a:buChar char="v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338" indent="-1936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defRPr b="1">
                <a:solidFill>
                  <a:schemeClr val="tx1"/>
                </a:solidFill>
                <a:latin typeface="+mn-lt"/>
              </a:defRPr>
            </a:lvl2pPr>
            <a:lvl3pPr marL="1050925" indent="-1920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5AD01"/>
              </a:buClr>
              <a:buSzPct val="100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968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501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959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416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873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330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kern="0" dirty="0">
                <a:ea typeface="宋体" pitchFamily="2" charset="-122"/>
              </a:rPr>
              <a:t>例：</a:t>
            </a:r>
            <a:r>
              <a:rPr lang="en-US" altLang="zh-CN" sz="1600" kern="0" dirty="0">
                <a:ea typeface="宋体" pitchFamily="2" charset="-122"/>
              </a:rPr>
              <a:t>1Kx8 SRAM</a:t>
            </a:r>
            <a:r>
              <a:rPr lang="zh-CN" altLang="en-US" sz="1600" kern="0" dirty="0">
                <a:ea typeface="宋体" pitchFamily="2" charset="-122"/>
              </a:rPr>
              <a:t>芯片构成</a:t>
            </a:r>
            <a:r>
              <a:rPr lang="en-US" altLang="zh-CN" sz="1600" kern="0" dirty="0">
                <a:ea typeface="宋体" pitchFamily="2" charset="-122"/>
              </a:rPr>
              <a:t>4Kx8</a:t>
            </a:r>
            <a:r>
              <a:rPr lang="zh-CN" altLang="en-US" sz="1600" kern="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1K×8 </a:t>
            </a:r>
            <a:r>
              <a:rPr lang="zh-CN" altLang="en-US" sz="1600" kern="0" dirty="0"/>
              <a:t>芯片管脚：</a:t>
            </a:r>
            <a:endParaRPr lang="en-US" altLang="zh-CN" sz="16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10</a:t>
            </a:r>
            <a:r>
              <a:rPr lang="zh-CN" altLang="en-US" sz="1600" kern="0" dirty="0"/>
              <a:t>个地址管脚 </a:t>
            </a:r>
            <a:r>
              <a:rPr lang="en-US" altLang="zh-CN" sz="1600" kern="0" dirty="0">
                <a:solidFill>
                  <a:srgbClr val="FF0000"/>
                </a:solidFill>
              </a:rPr>
              <a:t>A9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8</a:t>
            </a:r>
            <a:r>
              <a:rPr lang="zh-CN" altLang="en-US" sz="1600" kern="0" dirty="0"/>
              <a:t>个数据管脚 </a:t>
            </a:r>
            <a:r>
              <a:rPr lang="en-US" altLang="zh-CN" sz="1600" kern="0" dirty="0">
                <a:solidFill>
                  <a:srgbClr val="FF0000"/>
                </a:solidFill>
              </a:rPr>
              <a:t>D7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</a:t>
            </a:r>
            <a:r>
              <a:rPr lang="zh-CN" altLang="en-US" sz="1600" kern="0" dirty="0"/>
              <a:t>个片选输入管脚 </a:t>
            </a:r>
            <a:r>
              <a:rPr lang="en-US" altLang="zh-CN" sz="1600" kern="0" dirty="0">
                <a:solidFill>
                  <a:srgbClr val="FF0000"/>
                </a:solidFill>
              </a:rPr>
              <a:t>CS</a:t>
            </a:r>
            <a:r>
              <a:rPr lang="zh-CN" altLang="en-US" sz="1600" kern="0" dirty="0">
                <a:solidFill>
                  <a:srgbClr val="FF0000"/>
                </a:solidFill>
              </a:rPr>
              <a:t>＃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1</a:t>
            </a:r>
            <a:r>
              <a:rPr lang="zh-CN" altLang="en-US" sz="1600" kern="0" dirty="0"/>
              <a:t>个读写控制管家</a:t>
            </a:r>
            <a:r>
              <a:rPr lang="en-US" altLang="zh-CN" sz="1600" kern="0" dirty="0">
                <a:solidFill>
                  <a:srgbClr val="FF0000"/>
                </a:solidFill>
              </a:rPr>
              <a:t>WE#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芯片地址空间：</a:t>
            </a:r>
            <a:r>
              <a:rPr lang="en-US" altLang="zh-CN" sz="1600" kern="0" dirty="0">
                <a:solidFill>
                  <a:srgbClr val="FF0000"/>
                </a:solidFill>
              </a:rPr>
              <a:t>000H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3FF </a:t>
            </a:r>
            <a:r>
              <a:rPr lang="en-US" altLang="zh-CN" sz="16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600" kern="0" dirty="0"/>
              <a:t>CPU</a:t>
            </a:r>
            <a:r>
              <a:rPr lang="zh-CN" altLang="en-US" sz="1600" kern="0" dirty="0"/>
              <a:t>访问存储器需提供：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地址总线</a:t>
            </a:r>
            <a:r>
              <a:rPr lang="en-US" altLang="zh-CN" sz="1600" kern="0"/>
              <a:t>12</a:t>
            </a:r>
            <a:r>
              <a:rPr lang="zh-CN" altLang="en-US" sz="1600" kern="0"/>
              <a:t>根</a:t>
            </a:r>
            <a:r>
              <a:rPr lang="zh-CN" altLang="en-US" sz="1600" kern="0" dirty="0"/>
              <a:t>：</a:t>
            </a:r>
            <a:r>
              <a:rPr lang="en-US" altLang="zh-CN" sz="1600" kern="0" dirty="0">
                <a:solidFill>
                  <a:srgbClr val="FF0000"/>
                </a:solidFill>
              </a:rPr>
              <a:t>AB11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数据总线</a:t>
            </a:r>
            <a:r>
              <a:rPr lang="en-US" altLang="zh-CN" sz="1600" kern="0" dirty="0"/>
              <a:t>8</a:t>
            </a:r>
            <a:r>
              <a:rPr lang="zh-CN" altLang="en-US" sz="1600" kern="0" dirty="0"/>
              <a:t>根：</a:t>
            </a:r>
            <a:r>
              <a:rPr lang="en-US" altLang="zh-CN" sz="1600" kern="0" dirty="0">
                <a:solidFill>
                  <a:srgbClr val="FF0000"/>
                </a:solidFill>
              </a:rPr>
              <a:t>DB7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读写控制信号：</a:t>
            </a:r>
            <a:r>
              <a:rPr lang="en-US" altLang="zh-CN" sz="1600" kern="0" dirty="0" err="1">
                <a:solidFill>
                  <a:srgbClr val="FF0000"/>
                </a:solidFill>
              </a:rPr>
              <a:t>MemW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存储器地址空间：</a:t>
            </a:r>
            <a:r>
              <a:rPr lang="en-US" altLang="zh-CN" sz="1600" kern="0" dirty="0">
                <a:solidFill>
                  <a:srgbClr val="FF0000"/>
                </a:solidFill>
              </a:rPr>
              <a:t>000H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FFF </a:t>
            </a:r>
            <a:r>
              <a:rPr lang="en-US" altLang="zh-CN" sz="1600" kern="0" dirty="0">
                <a:solidFill>
                  <a:schemeClr val="tx2"/>
                </a:solidFill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需要芯片数：（</a:t>
            </a:r>
            <a:r>
              <a:rPr lang="en-US" altLang="zh-CN" sz="1600" kern="0" dirty="0"/>
              <a:t>4K×8) / (1K×8</a:t>
            </a:r>
            <a:r>
              <a:rPr lang="zh-CN" altLang="en-US" sz="1600" kern="0" dirty="0"/>
              <a:t>）</a:t>
            </a:r>
            <a:r>
              <a:rPr lang="en-US" altLang="zh-CN" sz="1600" kern="0" dirty="0"/>
              <a:t>= </a:t>
            </a:r>
            <a:r>
              <a:rPr lang="en-US" altLang="zh-CN" sz="1600" kern="0" dirty="0">
                <a:solidFill>
                  <a:srgbClr val="FF0000"/>
                </a:solidFill>
              </a:rPr>
              <a:t>4</a:t>
            </a:r>
            <a:r>
              <a:rPr lang="zh-CN" altLang="en-US" sz="1600" kern="0" dirty="0">
                <a:solidFill>
                  <a:srgbClr val="FF0000"/>
                </a:solidFill>
              </a:rPr>
              <a:t>片</a:t>
            </a:r>
            <a:endParaRPr lang="en-US" altLang="zh-CN" sz="1600" kern="0" dirty="0">
              <a:solidFill>
                <a:srgbClr val="FF0000"/>
              </a:solidFill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地址管脚：都连接到</a:t>
            </a:r>
            <a:r>
              <a:rPr lang="en-US" altLang="zh-CN" sz="1600" kern="0" dirty="0">
                <a:solidFill>
                  <a:srgbClr val="FF0000"/>
                </a:solidFill>
              </a:rPr>
              <a:t>AB9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AB0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数据管脚：都连接到 </a:t>
            </a:r>
            <a:r>
              <a:rPr lang="en-US" altLang="zh-CN" sz="1600" kern="0" dirty="0">
                <a:solidFill>
                  <a:srgbClr val="FF0000"/>
                </a:solidFill>
              </a:rPr>
              <a:t>DB7</a:t>
            </a:r>
            <a:r>
              <a:rPr lang="zh-CN" altLang="en-US" sz="1600" kern="0" dirty="0">
                <a:solidFill>
                  <a:srgbClr val="FF0000"/>
                </a:solidFill>
              </a:rPr>
              <a:t>～</a:t>
            </a:r>
            <a:r>
              <a:rPr lang="en-US" altLang="zh-CN" sz="1600" kern="0" dirty="0">
                <a:solidFill>
                  <a:srgbClr val="FF0000"/>
                </a:solidFill>
              </a:rPr>
              <a:t>DB0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芯片读写控制管脚：连接</a:t>
            </a:r>
            <a:r>
              <a:rPr lang="en-US" altLang="zh-CN" sz="1600" kern="0" dirty="0" err="1">
                <a:solidFill>
                  <a:srgbClr val="FF0000"/>
                </a:solidFill>
              </a:rPr>
              <a:t>MemW</a:t>
            </a:r>
            <a:endParaRPr lang="zh-CN" altLang="en-US" sz="1600" kern="0" dirty="0"/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一个</a:t>
            </a:r>
            <a:r>
              <a:rPr lang="en-US" altLang="zh-CN" sz="1600" kern="0" dirty="0"/>
              <a:t>2-4</a:t>
            </a:r>
            <a:r>
              <a:rPr lang="zh-CN" altLang="en-US" sz="1600" kern="0" dirty="0"/>
              <a:t>译码器产生</a:t>
            </a:r>
            <a:r>
              <a:rPr lang="en-US" altLang="zh-CN" sz="1600" kern="0" dirty="0"/>
              <a:t>4</a:t>
            </a:r>
            <a:r>
              <a:rPr lang="zh-CN" altLang="en-US" sz="1600" kern="0" dirty="0"/>
              <a:t>个片选信号</a:t>
            </a:r>
            <a:endParaRPr lang="en-US" altLang="zh-CN" sz="1600" kern="0" dirty="0"/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译码器输入：</a:t>
            </a:r>
            <a:r>
              <a:rPr lang="en-US" altLang="zh-CN" sz="1600" kern="0" dirty="0">
                <a:solidFill>
                  <a:srgbClr val="FF0000"/>
                </a:solidFill>
              </a:rPr>
              <a:t>AB11~AB10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1600" kern="0" dirty="0"/>
              <a:t>译码器输出：</a:t>
            </a:r>
            <a:r>
              <a:rPr lang="zh-CN" altLang="en-US" sz="1600" kern="0" dirty="0">
                <a:solidFill>
                  <a:srgbClr val="FF0000"/>
                </a:solidFill>
              </a:rPr>
              <a:t>分别接</a:t>
            </a:r>
            <a:r>
              <a:rPr lang="en-US" altLang="zh-CN" sz="1600" kern="0" dirty="0">
                <a:solidFill>
                  <a:srgbClr val="FF0000"/>
                </a:solidFill>
              </a:rPr>
              <a:t>4</a:t>
            </a:r>
            <a:r>
              <a:rPr lang="zh-CN" altLang="en-US" sz="1600" kern="0" dirty="0">
                <a:solidFill>
                  <a:srgbClr val="FF0000"/>
                </a:solidFill>
              </a:rPr>
              <a:t>个芯片片选管脚</a:t>
            </a:r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>
            <a:off x="9696400" y="2780928"/>
            <a:ext cx="5762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1"/>
          <p:cNvSpPr>
            <a:spLocks noChangeShapeType="1"/>
          </p:cNvSpPr>
          <p:nvPr/>
        </p:nvSpPr>
        <p:spPr bwMode="auto">
          <a:xfrm>
            <a:off x="9696400" y="3068960"/>
            <a:ext cx="5762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9696400" y="4509120"/>
            <a:ext cx="5762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auto">
          <a:xfrm>
            <a:off x="9696400" y="4797152"/>
            <a:ext cx="576262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1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.</a:t>
            </a:r>
            <a:r>
              <a:rPr lang="en-US" altLang="zh-CN" dirty="0"/>
              <a:t>2 </a:t>
            </a:r>
            <a:r>
              <a:rPr lang="zh-CN" altLang="en-US" dirty="0"/>
              <a:t>存储器芯片的扩展（字扩展）</a:t>
            </a: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848600" cy="279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dirty="0">
                <a:ea typeface="宋体" pitchFamily="2" charset="-122"/>
              </a:rPr>
              <a:t>例：1</a:t>
            </a:r>
            <a:r>
              <a:rPr lang="en-US" altLang="zh-CN" sz="2000" dirty="0">
                <a:ea typeface="宋体" pitchFamily="2" charset="-122"/>
              </a:rPr>
              <a:t>Kx8 SRAM</a:t>
            </a:r>
            <a:r>
              <a:rPr lang="zh-CN" altLang="en-US" sz="2000" dirty="0">
                <a:ea typeface="宋体" pitchFamily="2" charset="-122"/>
              </a:rPr>
              <a:t>存储芯片构成4</a:t>
            </a:r>
            <a:r>
              <a:rPr lang="en-US" altLang="zh-CN" sz="2000" dirty="0">
                <a:ea typeface="宋体" pitchFamily="2" charset="-122"/>
              </a:rPr>
              <a:t>Kx8</a:t>
            </a:r>
            <a:r>
              <a:rPr lang="zh-CN" altLang="en-US" sz="2000" dirty="0">
                <a:ea typeface="宋体" pitchFamily="2" charset="-122"/>
              </a:rPr>
              <a:t>的存储器</a:t>
            </a:r>
          </a:p>
        </p:txBody>
      </p:sp>
      <p:graphicFrame>
        <p:nvGraphicFramePr>
          <p:cNvPr id="265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62147"/>
              </p:ext>
            </p:extLst>
          </p:nvPr>
        </p:nvGraphicFramePr>
        <p:xfrm>
          <a:off x="1671639" y="1196975"/>
          <a:ext cx="8816975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Visio" r:id="rId3" imgW="9224631" imgH="5647498" progId="Visio.Drawing.11">
                  <p:embed/>
                </p:oleObj>
              </mc:Choice>
              <mc:Fallback>
                <p:oleObj name="Visio" r:id="rId3" imgW="9224631" imgH="5647498" progId="Visio.Drawing.11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9" y="1196975"/>
                        <a:ext cx="8816975" cy="539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6624638" cy="373062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存储器芯片的扩展（混合扩展</a:t>
            </a:r>
            <a:r>
              <a:rPr lang="en-US" altLang="zh-CN" dirty="0"/>
              <a:t>—</a:t>
            </a:r>
            <a:r>
              <a:rPr lang="zh-CN" altLang="en-US" dirty="0"/>
              <a:t>字位扩展）</a:t>
            </a:r>
            <a:endParaRPr lang="en-US" altLang="zh-CN" dirty="0"/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6332" y="888200"/>
            <a:ext cx="5761038" cy="5740400"/>
          </a:xfrm>
          <a:ln>
            <a:solidFill>
              <a:srgbClr val="336600"/>
            </a:solidFill>
          </a:ln>
        </p:spPr>
        <p:txBody>
          <a:bodyPr/>
          <a:lstStyle/>
          <a:p>
            <a:pPr marL="363538" indent="-363538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>
                <a:ea typeface="宋体" pitchFamily="2" charset="-122"/>
              </a:rPr>
              <a:t>例：</a:t>
            </a:r>
            <a:r>
              <a:rPr lang="en-US" altLang="zh-CN" sz="2000" dirty="0">
                <a:ea typeface="宋体" pitchFamily="2" charset="-122"/>
              </a:rPr>
              <a:t>4Kx4 SRAM</a:t>
            </a:r>
            <a:r>
              <a:rPr lang="zh-CN" altLang="en-US" sz="2000" dirty="0">
                <a:ea typeface="宋体" pitchFamily="2" charset="-122"/>
              </a:rPr>
              <a:t>存储芯片构成</a:t>
            </a:r>
            <a:r>
              <a:rPr lang="en-US" altLang="zh-CN" sz="2000" dirty="0">
                <a:ea typeface="宋体" pitchFamily="2" charset="-122"/>
              </a:rPr>
              <a:t>16Kx8</a:t>
            </a:r>
            <a:r>
              <a:rPr lang="zh-CN" altLang="en-US" sz="2000" dirty="0">
                <a:ea typeface="宋体" pitchFamily="2" charset="-122"/>
              </a:rPr>
              <a:t>的存储器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4K×4</a:t>
            </a:r>
            <a:r>
              <a:rPr lang="zh-CN" altLang="en-US" dirty="0">
                <a:ea typeface="宋体" pitchFamily="2" charset="-122"/>
              </a:rPr>
              <a:t>芯片：</a:t>
            </a:r>
            <a:endParaRPr lang="en-US" altLang="zh-CN" dirty="0"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12</a:t>
            </a:r>
            <a:r>
              <a:rPr lang="zh-CN" altLang="en-US" dirty="0">
                <a:ea typeface="宋体" pitchFamily="2" charset="-122"/>
              </a:rPr>
              <a:t>个地址管脚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A11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个数据管脚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D3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D0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个片选输入管脚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CS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＃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个读写控制管脚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WE#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芯片地址空间：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000H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FFF </a:t>
            </a:r>
            <a:r>
              <a:rPr lang="en-US" altLang="zh-CN" dirty="0">
                <a:ea typeface="宋体" pitchFamily="2" charset="-122"/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宋体" pitchFamily="2" charset="-122"/>
              </a:rPr>
              <a:t>CPU</a:t>
            </a:r>
            <a:r>
              <a:rPr lang="zh-CN" altLang="en-US" dirty="0">
                <a:ea typeface="宋体" pitchFamily="2" charset="-122"/>
              </a:rPr>
              <a:t>向存储器提供：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地址总线</a:t>
            </a:r>
            <a:r>
              <a:rPr lang="en-US" altLang="zh-CN" dirty="0">
                <a:ea typeface="宋体" pitchFamily="2" charset="-122"/>
              </a:rPr>
              <a:t>14</a:t>
            </a:r>
            <a:r>
              <a:rPr lang="zh-CN" altLang="en-US" dirty="0">
                <a:ea typeface="宋体" pitchFamily="2" charset="-122"/>
              </a:rPr>
              <a:t>根：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AB13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数据总线</a:t>
            </a:r>
            <a:r>
              <a:rPr lang="en-US" altLang="zh-CN" dirty="0">
                <a:ea typeface="宋体" pitchFamily="2" charset="-122"/>
              </a:rPr>
              <a:t>8</a:t>
            </a:r>
            <a:r>
              <a:rPr lang="zh-CN" altLang="en-US" dirty="0">
                <a:ea typeface="宋体" pitchFamily="2" charset="-122"/>
              </a:rPr>
              <a:t>根：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DB7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DB0</a:t>
            </a:r>
          </a:p>
          <a:p>
            <a:pPr marL="1108075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读写控制信号：</a:t>
            </a:r>
            <a:r>
              <a:rPr lang="en-US" altLang="zh-CN" dirty="0" err="1">
                <a:solidFill>
                  <a:srgbClr val="FF0000"/>
                </a:solidFill>
                <a:ea typeface="宋体" pitchFamily="2" charset="-122"/>
              </a:rPr>
              <a:t>MemW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存储器地址空间：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0000H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～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3FFF </a:t>
            </a:r>
            <a:r>
              <a:rPr lang="en-US" altLang="zh-CN" dirty="0">
                <a:ea typeface="宋体" pitchFamily="2" charset="-122"/>
              </a:rPr>
              <a:t>H</a:t>
            </a: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需要芯片数：（</a:t>
            </a:r>
            <a:r>
              <a:rPr lang="en-US" altLang="zh-CN" dirty="0">
                <a:ea typeface="宋体" pitchFamily="2" charset="-122"/>
              </a:rPr>
              <a:t>16K×8) / (4K×4</a:t>
            </a:r>
            <a:r>
              <a:rPr lang="zh-CN" altLang="en-US" dirty="0">
                <a:ea typeface="宋体" pitchFamily="2" charset="-122"/>
              </a:rPr>
              <a:t>）</a:t>
            </a:r>
            <a:r>
              <a:rPr lang="en-US" altLang="zh-CN" dirty="0">
                <a:ea typeface="宋体" pitchFamily="2" charset="-122"/>
              </a:rPr>
              <a:t>=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8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片</a:t>
            </a:r>
            <a:endParaRPr lang="en-US" altLang="zh-CN" dirty="0">
              <a:solidFill>
                <a:srgbClr val="FF0000"/>
              </a:solidFill>
              <a:ea typeface="宋体" pitchFamily="2" charset="-122"/>
            </a:endParaRP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分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组（字扩展），每组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个芯片（位扩展）</a:t>
            </a:r>
            <a:endParaRPr lang="en-US" altLang="zh-CN" dirty="0">
              <a:ea typeface="宋体" pitchFamily="2" charset="-122"/>
            </a:endParaRPr>
          </a:p>
          <a:p>
            <a:pPr marL="736600"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一个</a:t>
            </a:r>
            <a:r>
              <a:rPr lang="en-US" altLang="zh-CN" dirty="0">
                <a:ea typeface="宋体" pitchFamily="2" charset="-122"/>
              </a:rPr>
              <a:t>2-4</a:t>
            </a:r>
            <a:r>
              <a:rPr lang="zh-CN" altLang="en-US" dirty="0">
                <a:ea typeface="宋体" pitchFamily="2" charset="-122"/>
              </a:rPr>
              <a:t>译码器产生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个片选信号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译码器输入：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AB13~AB12</a:t>
            </a:r>
          </a:p>
          <a:p>
            <a:pPr marL="1119187"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ea typeface="宋体" pitchFamily="2" charset="-122"/>
              </a:rPr>
              <a:t>译码器输出：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分别接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4</a:t>
            </a:r>
            <a:r>
              <a:rPr lang="zh-CN" altLang="en-US" dirty="0">
                <a:solidFill>
                  <a:srgbClr val="FF0000"/>
                </a:solidFill>
                <a:ea typeface="宋体" pitchFamily="2" charset="-122"/>
              </a:rPr>
              <a:t>组芯片片选管脚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751764" y="1484314"/>
            <a:ext cx="2592387" cy="4465637"/>
            <a:chOff x="657" y="1207"/>
            <a:chExt cx="1633" cy="2813"/>
          </a:xfrm>
        </p:grpSpPr>
        <p:sp>
          <p:nvSpPr>
            <p:cNvPr id="67589" name="Rectangle 7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/>
                <a:t>4K×4</a:t>
              </a:r>
            </a:p>
          </p:txBody>
        </p:sp>
        <p:sp>
          <p:nvSpPr>
            <p:cNvPr id="67590" name="Line 8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1" name="Line 9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Line 10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3" name="Line 11"/>
            <p:cNvSpPr>
              <a:spLocks noChangeShapeType="1"/>
            </p:cNvSpPr>
            <p:nvPr/>
          </p:nvSpPr>
          <p:spPr bwMode="auto">
            <a:xfrm>
              <a:off x="657" y="134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Line 12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5" name="Line 13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6" name="Line 14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7" name="Line 15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8" name="Line 16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9" name="Line 17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0" name="Line 18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1" name="Line 19"/>
            <p:cNvSpPr>
              <a:spLocks noChangeShapeType="1"/>
            </p:cNvSpPr>
            <p:nvPr/>
          </p:nvSpPr>
          <p:spPr bwMode="auto">
            <a:xfrm>
              <a:off x="657" y="333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2" name="Text Box 20"/>
            <p:cNvSpPr txBox="1">
              <a:spLocks noChangeArrowheads="1"/>
            </p:cNvSpPr>
            <p:nvPr/>
          </p:nvSpPr>
          <p:spPr bwMode="auto">
            <a:xfrm>
              <a:off x="1020" y="1253"/>
              <a:ext cx="272" cy="2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A9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A11</a:t>
              </a:r>
            </a:p>
          </p:txBody>
        </p:sp>
        <p:sp>
          <p:nvSpPr>
            <p:cNvPr id="67603" name="Line 21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4" name="Line 22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5" name="Line 23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6" name="Line 24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7" name="Text Box 25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67608" name="Oval 26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7609" name="Line 28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0" name="Text Box 29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67611" name="Oval 30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7612" name="Line 31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3" name="Text Box 32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34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03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03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3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03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3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03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03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03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 build="p" bldLvl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存储器芯片的扩展（混合扩展）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7994650" cy="355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</a:rPr>
              <a:t>4Kx4 SRAM</a:t>
            </a:r>
            <a:r>
              <a:rPr lang="zh-CN" altLang="en-US" sz="2000">
                <a:ea typeface="宋体" pitchFamily="2" charset="-122"/>
              </a:rPr>
              <a:t>存储芯片构成16</a:t>
            </a:r>
            <a:r>
              <a:rPr lang="en-US" altLang="zh-CN" sz="2000">
                <a:ea typeface="宋体" pitchFamily="2" charset="-122"/>
              </a:rPr>
              <a:t>Kx8</a:t>
            </a:r>
            <a:r>
              <a:rPr lang="zh-CN" altLang="en-US" sz="2000">
                <a:ea typeface="宋体" pitchFamily="2" charset="-122"/>
              </a:rPr>
              <a:t>的存储器地址空间划分</a:t>
            </a:r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7032625" y="1557339"/>
            <a:ext cx="2592388" cy="4465637"/>
            <a:chOff x="657" y="1207"/>
            <a:chExt cx="1633" cy="2813"/>
          </a:xfrm>
        </p:grpSpPr>
        <p:sp>
          <p:nvSpPr>
            <p:cNvPr id="68626" name="Rectangle 5"/>
            <p:cNvSpPr>
              <a:spLocks noChangeArrowheads="1"/>
            </p:cNvSpPr>
            <p:nvPr/>
          </p:nvSpPr>
          <p:spPr bwMode="auto">
            <a:xfrm>
              <a:off x="1020" y="1207"/>
              <a:ext cx="907" cy="2314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/>
                <a:t>4K×4</a:t>
              </a:r>
            </a:p>
          </p:txBody>
        </p:sp>
        <p:sp>
          <p:nvSpPr>
            <p:cNvPr id="68627" name="Line 6"/>
            <p:cNvSpPr>
              <a:spLocks noChangeShapeType="1"/>
            </p:cNvSpPr>
            <p:nvPr/>
          </p:nvSpPr>
          <p:spPr bwMode="auto">
            <a:xfrm>
              <a:off x="657" y="152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8" name="Line 7"/>
            <p:cNvSpPr>
              <a:spLocks noChangeShapeType="1"/>
            </p:cNvSpPr>
            <p:nvPr/>
          </p:nvSpPr>
          <p:spPr bwMode="auto">
            <a:xfrm>
              <a:off x="657" y="170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9" name="Line 8"/>
            <p:cNvSpPr>
              <a:spLocks noChangeShapeType="1"/>
            </p:cNvSpPr>
            <p:nvPr/>
          </p:nvSpPr>
          <p:spPr bwMode="auto">
            <a:xfrm>
              <a:off x="657" y="188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0" name="Line 9"/>
            <p:cNvSpPr>
              <a:spLocks noChangeShapeType="1"/>
            </p:cNvSpPr>
            <p:nvPr/>
          </p:nvSpPr>
          <p:spPr bwMode="auto">
            <a:xfrm>
              <a:off x="657" y="134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1" name="Line 10"/>
            <p:cNvSpPr>
              <a:spLocks noChangeShapeType="1"/>
            </p:cNvSpPr>
            <p:nvPr/>
          </p:nvSpPr>
          <p:spPr bwMode="auto">
            <a:xfrm>
              <a:off x="657" y="206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2" name="Line 11"/>
            <p:cNvSpPr>
              <a:spLocks noChangeShapeType="1"/>
            </p:cNvSpPr>
            <p:nvPr/>
          </p:nvSpPr>
          <p:spPr bwMode="auto">
            <a:xfrm>
              <a:off x="657" y="2431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3" name="Line 12"/>
            <p:cNvSpPr>
              <a:spLocks noChangeShapeType="1"/>
            </p:cNvSpPr>
            <p:nvPr/>
          </p:nvSpPr>
          <p:spPr bwMode="auto">
            <a:xfrm>
              <a:off x="657" y="2613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4" name="Line 13"/>
            <p:cNvSpPr>
              <a:spLocks noChangeShapeType="1"/>
            </p:cNvSpPr>
            <p:nvPr/>
          </p:nvSpPr>
          <p:spPr bwMode="auto">
            <a:xfrm>
              <a:off x="657" y="2794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5" name="Line 14"/>
            <p:cNvSpPr>
              <a:spLocks noChangeShapeType="1"/>
            </p:cNvSpPr>
            <p:nvPr/>
          </p:nvSpPr>
          <p:spPr bwMode="auto">
            <a:xfrm>
              <a:off x="657" y="2250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6" name="Line 15"/>
            <p:cNvSpPr>
              <a:spLocks noChangeShapeType="1"/>
            </p:cNvSpPr>
            <p:nvPr/>
          </p:nvSpPr>
          <p:spPr bwMode="auto">
            <a:xfrm>
              <a:off x="657" y="2976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7" name="Line 16"/>
            <p:cNvSpPr>
              <a:spLocks noChangeShapeType="1"/>
            </p:cNvSpPr>
            <p:nvPr/>
          </p:nvSpPr>
          <p:spPr bwMode="auto">
            <a:xfrm>
              <a:off x="657" y="3157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8" name="Line 17"/>
            <p:cNvSpPr>
              <a:spLocks noChangeShapeType="1"/>
            </p:cNvSpPr>
            <p:nvPr/>
          </p:nvSpPr>
          <p:spPr bwMode="auto">
            <a:xfrm>
              <a:off x="657" y="3339"/>
              <a:ext cx="363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9" name="Text Box 18"/>
            <p:cNvSpPr txBox="1">
              <a:spLocks noChangeArrowheads="1"/>
            </p:cNvSpPr>
            <p:nvPr/>
          </p:nvSpPr>
          <p:spPr bwMode="auto">
            <a:xfrm>
              <a:off x="1020" y="1253"/>
              <a:ext cx="272" cy="2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6000" tIns="36000" bIns="36000">
              <a:spAutoFit/>
            </a:bodyPr>
            <a:lstStyle/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A2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A3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A4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A5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A6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A7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A8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A9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A10</a:t>
              </a:r>
            </a:p>
            <a:p>
              <a:pPr algn="ctr" eaLnBrk="0" fontAlgn="ctr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990000"/>
                  </a:solidFill>
                </a:rPr>
                <a:t>A11</a:t>
              </a:r>
            </a:p>
          </p:txBody>
        </p:sp>
        <p:sp>
          <p:nvSpPr>
            <p:cNvPr id="68640" name="Line 19"/>
            <p:cNvSpPr>
              <a:spLocks noChangeShapeType="1"/>
            </p:cNvSpPr>
            <p:nvPr/>
          </p:nvSpPr>
          <p:spPr bwMode="auto">
            <a:xfrm>
              <a:off x="1927" y="2069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1" name="Line 20"/>
            <p:cNvSpPr>
              <a:spLocks noChangeShapeType="1"/>
            </p:cNvSpPr>
            <p:nvPr/>
          </p:nvSpPr>
          <p:spPr bwMode="auto">
            <a:xfrm>
              <a:off x="1927" y="2250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2" name="Line 21"/>
            <p:cNvSpPr>
              <a:spLocks noChangeShapeType="1"/>
            </p:cNvSpPr>
            <p:nvPr/>
          </p:nvSpPr>
          <p:spPr bwMode="auto">
            <a:xfrm>
              <a:off x="1927" y="2432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3" name="Line 22"/>
            <p:cNvSpPr>
              <a:spLocks noChangeShapeType="1"/>
            </p:cNvSpPr>
            <p:nvPr/>
          </p:nvSpPr>
          <p:spPr bwMode="auto">
            <a:xfrm>
              <a:off x="1927" y="2613"/>
              <a:ext cx="363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4" name="Text Box 23"/>
            <p:cNvSpPr txBox="1">
              <a:spLocks noChangeArrowheads="1"/>
            </p:cNvSpPr>
            <p:nvPr/>
          </p:nvSpPr>
          <p:spPr bwMode="auto">
            <a:xfrm>
              <a:off x="1655" y="1979"/>
              <a:ext cx="363" cy="7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D0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D1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D2</a:t>
              </a:r>
            </a:p>
            <a:p>
              <a:pPr algn="ctr" eaLnBrk="0" hangingPunct="0">
                <a:spcBef>
                  <a:spcPct val="58000"/>
                </a:spcBef>
              </a:pPr>
              <a:r>
                <a:rPr lang="en-US" altLang="zh-CN" sz="1200" b="1">
                  <a:solidFill>
                    <a:srgbClr val="006600"/>
                  </a:solidFill>
                </a:rPr>
                <a:t>D3</a:t>
              </a:r>
            </a:p>
          </p:txBody>
        </p:sp>
        <p:sp>
          <p:nvSpPr>
            <p:cNvPr id="68645" name="Oval 24"/>
            <p:cNvSpPr>
              <a:spLocks noChangeArrowheads="1"/>
            </p:cNvSpPr>
            <p:nvPr/>
          </p:nvSpPr>
          <p:spPr bwMode="auto">
            <a:xfrm>
              <a:off x="1202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8646" name="Line 25"/>
            <p:cNvSpPr>
              <a:spLocks noChangeShapeType="1"/>
            </p:cNvSpPr>
            <p:nvPr/>
          </p:nvSpPr>
          <p:spPr bwMode="auto">
            <a:xfrm>
              <a:off x="1247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7" name="Text Box 26"/>
            <p:cNvSpPr txBox="1">
              <a:spLocks noChangeArrowheads="1"/>
            </p:cNvSpPr>
            <p:nvPr/>
          </p:nvSpPr>
          <p:spPr bwMode="auto">
            <a:xfrm>
              <a:off x="1066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CS#</a:t>
              </a:r>
            </a:p>
          </p:txBody>
        </p:sp>
        <p:sp>
          <p:nvSpPr>
            <p:cNvPr id="68648" name="Oval 27"/>
            <p:cNvSpPr>
              <a:spLocks noChangeArrowheads="1"/>
            </p:cNvSpPr>
            <p:nvPr/>
          </p:nvSpPr>
          <p:spPr bwMode="auto">
            <a:xfrm>
              <a:off x="1610" y="3475"/>
              <a:ext cx="90" cy="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68649" name="Line 28"/>
            <p:cNvSpPr>
              <a:spLocks noChangeShapeType="1"/>
            </p:cNvSpPr>
            <p:nvPr/>
          </p:nvSpPr>
          <p:spPr bwMode="auto">
            <a:xfrm>
              <a:off x="1655" y="356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50" name="Text Box 29"/>
            <p:cNvSpPr txBox="1">
              <a:spLocks noChangeArrowheads="1"/>
            </p:cNvSpPr>
            <p:nvPr/>
          </p:nvSpPr>
          <p:spPr bwMode="auto">
            <a:xfrm>
              <a:off x="1474" y="3847"/>
              <a:ext cx="36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tx1"/>
                  </a:solidFill>
                </a:rPr>
                <a:t>WE#</a:t>
              </a:r>
            </a:p>
          </p:txBody>
        </p:sp>
      </p:grpSp>
      <p:grpSp>
        <p:nvGrpSpPr>
          <p:cNvPr id="68613" name="Group 42"/>
          <p:cNvGrpSpPr>
            <a:grpSpLocks/>
          </p:cNvGrpSpPr>
          <p:nvPr/>
        </p:nvGrpSpPr>
        <p:grpSpPr bwMode="auto">
          <a:xfrm>
            <a:off x="2640014" y="1557339"/>
            <a:ext cx="2592387" cy="4103687"/>
            <a:chOff x="703" y="981"/>
            <a:chExt cx="1633" cy="2585"/>
          </a:xfrm>
        </p:grpSpPr>
        <p:sp>
          <p:nvSpPr>
            <p:cNvPr id="68614" name="Rectangle 30"/>
            <p:cNvSpPr>
              <a:spLocks noChangeArrowheads="1"/>
            </p:cNvSpPr>
            <p:nvPr/>
          </p:nvSpPr>
          <p:spPr bwMode="auto">
            <a:xfrm>
              <a:off x="1384" y="1026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5" name="Text Box 31"/>
            <p:cNvSpPr txBox="1">
              <a:spLocks noChangeArrowheads="1"/>
            </p:cNvSpPr>
            <p:nvPr/>
          </p:nvSpPr>
          <p:spPr bwMode="auto">
            <a:xfrm>
              <a:off x="703" y="981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0 </a:t>
              </a:r>
              <a:r>
                <a:rPr lang="en-US" altLang="zh-CN" sz="1600" b="1">
                  <a:solidFill>
                    <a:schemeClr val="tx1"/>
                  </a:solidFill>
                </a:rPr>
                <a:t>000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0 </a:t>
              </a:r>
              <a:r>
                <a:rPr lang="en-US" altLang="zh-CN" sz="1600" b="1">
                  <a:solidFill>
                    <a:schemeClr val="tx1"/>
                  </a:solidFill>
                </a:rPr>
                <a:t>FFF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16" name="Rectangle 32"/>
            <p:cNvSpPr>
              <a:spLocks noChangeArrowheads="1"/>
            </p:cNvSpPr>
            <p:nvPr/>
          </p:nvSpPr>
          <p:spPr bwMode="auto">
            <a:xfrm>
              <a:off x="1883" y="1026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7" name="Rectangle 33"/>
            <p:cNvSpPr>
              <a:spLocks noChangeArrowheads="1"/>
            </p:cNvSpPr>
            <p:nvPr/>
          </p:nvSpPr>
          <p:spPr bwMode="auto">
            <a:xfrm>
              <a:off x="1384" y="166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18" name="Text Box 34"/>
            <p:cNvSpPr txBox="1">
              <a:spLocks noChangeArrowheads="1"/>
            </p:cNvSpPr>
            <p:nvPr/>
          </p:nvSpPr>
          <p:spPr bwMode="auto">
            <a:xfrm>
              <a:off x="703" y="1661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1 </a:t>
              </a:r>
              <a:r>
                <a:rPr lang="en-US" altLang="zh-CN" sz="1600" b="1">
                  <a:solidFill>
                    <a:schemeClr val="tx1"/>
                  </a:solidFill>
                </a:rPr>
                <a:t>000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1 </a:t>
              </a:r>
              <a:r>
                <a:rPr lang="en-US" altLang="zh-CN" sz="1600" b="1">
                  <a:solidFill>
                    <a:schemeClr val="tx1"/>
                  </a:solidFill>
                </a:rPr>
                <a:t>FFF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19" name="Rectangle 35"/>
            <p:cNvSpPr>
              <a:spLocks noChangeArrowheads="1"/>
            </p:cNvSpPr>
            <p:nvPr/>
          </p:nvSpPr>
          <p:spPr bwMode="auto">
            <a:xfrm>
              <a:off x="1883" y="166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0" name="Rectangle 36"/>
            <p:cNvSpPr>
              <a:spLocks noChangeArrowheads="1"/>
            </p:cNvSpPr>
            <p:nvPr/>
          </p:nvSpPr>
          <p:spPr bwMode="auto">
            <a:xfrm>
              <a:off x="1384" y="234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1" name="Text Box 37"/>
            <p:cNvSpPr txBox="1">
              <a:spLocks noChangeArrowheads="1"/>
            </p:cNvSpPr>
            <p:nvPr/>
          </p:nvSpPr>
          <p:spPr bwMode="auto">
            <a:xfrm>
              <a:off x="703" y="2296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2 </a:t>
              </a:r>
              <a:r>
                <a:rPr lang="en-US" altLang="zh-CN" sz="1600" b="1">
                  <a:solidFill>
                    <a:schemeClr val="tx1"/>
                  </a:solidFill>
                </a:rPr>
                <a:t>000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2 </a:t>
              </a:r>
              <a:r>
                <a:rPr lang="en-US" altLang="zh-CN" sz="1600" b="1">
                  <a:solidFill>
                    <a:schemeClr val="tx1"/>
                  </a:solidFill>
                </a:rPr>
                <a:t>FFF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22" name="Rectangle 38"/>
            <p:cNvSpPr>
              <a:spLocks noChangeArrowheads="1"/>
            </p:cNvSpPr>
            <p:nvPr/>
          </p:nvSpPr>
          <p:spPr bwMode="auto">
            <a:xfrm>
              <a:off x="1883" y="2341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3" name="Rectangle 39"/>
            <p:cNvSpPr>
              <a:spLocks noChangeArrowheads="1"/>
            </p:cNvSpPr>
            <p:nvPr/>
          </p:nvSpPr>
          <p:spPr bwMode="auto">
            <a:xfrm>
              <a:off x="1384" y="2976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  <p:sp>
          <p:nvSpPr>
            <p:cNvPr id="68624" name="Text Box 40"/>
            <p:cNvSpPr txBox="1">
              <a:spLocks noChangeArrowheads="1"/>
            </p:cNvSpPr>
            <p:nvPr/>
          </p:nvSpPr>
          <p:spPr bwMode="auto">
            <a:xfrm>
              <a:off x="703" y="2931"/>
              <a:ext cx="681" cy="6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3 </a:t>
              </a:r>
              <a:r>
                <a:rPr lang="en-US" altLang="zh-CN" sz="1600" b="1">
                  <a:solidFill>
                    <a:schemeClr val="tx1"/>
                  </a:solidFill>
                </a:rPr>
                <a:t>000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  <a:p>
              <a:pPr algn="ctr" eaLnBrk="0" hangingPunct="0">
                <a:spcBef>
                  <a:spcPct val="160000"/>
                </a:spcBef>
              </a:pPr>
              <a:r>
                <a:rPr lang="en-US" altLang="zh-CN" sz="1600" b="1"/>
                <a:t>3 </a:t>
              </a:r>
              <a:r>
                <a:rPr lang="en-US" altLang="zh-CN" sz="1600" b="1">
                  <a:solidFill>
                    <a:schemeClr val="tx1"/>
                  </a:solidFill>
                </a:rPr>
                <a:t>FFF </a:t>
              </a:r>
              <a:r>
                <a:rPr lang="en-US" altLang="zh-CN" sz="1600" b="1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68625" name="Rectangle 41"/>
            <p:cNvSpPr>
              <a:spLocks noChangeArrowheads="1"/>
            </p:cNvSpPr>
            <p:nvPr/>
          </p:nvSpPr>
          <p:spPr bwMode="auto">
            <a:xfrm>
              <a:off x="1883" y="2976"/>
              <a:ext cx="453" cy="59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800" b="1"/>
                <a:t>4K×4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en-US" altLang="zh-CN" i="0" dirty="0"/>
              <a:t>4.3 </a:t>
            </a:r>
            <a:r>
              <a:rPr lang="zh-CN" altLang="en-US" i="0" dirty="0"/>
              <a:t>存储器芯片的扩展（混合扩展）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33129" y="2132856"/>
            <a:ext cx="4248472" cy="9361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   4Kx4 SRAM</a:t>
            </a:r>
            <a:r>
              <a:rPr lang="zh-CN" altLang="en-US" dirty="0">
                <a:ea typeface="宋体" pitchFamily="2" charset="-122"/>
              </a:rPr>
              <a:t>存储芯片构成16</a:t>
            </a:r>
            <a:r>
              <a:rPr lang="en-US" altLang="zh-CN" dirty="0">
                <a:ea typeface="宋体" pitchFamily="2" charset="-122"/>
              </a:rPr>
              <a:t>Kx8</a:t>
            </a:r>
            <a:r>
              <a:rPr lang="zh-CN" altLang="en-US" dirty="0">
                <a:ea typeface="宋体" pitchFamily="2" charset="-122"/>
              </a:rPr>
              <a:t>的存储器连接图</a:t>
            </a:r>
          </a:p>
        </p:txBody>
      </p:sp>
      <p:graphicFrame>
        <p:nvGraphicFramePr>
          <p:cNvPr id="23554" name="Object 5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87321857"/>
              </p:ext>
            </p:extLst>
          </p:nvPr>
        </p:nvGraphicFramePr>
        <p:xfrm>
          <a:off x="5303912" y="836712"/>
          <a:ext cx="5181600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Visio" r:id="rId3" imgW="5806764" imgH="6586699" progId="Visio.Drawing.11">
                  <p:embed/>
                </p:oleObj>
              </mc:Choice>
              <mc:Fallback>
                <p:oleObj name="Visio" r:id="rId3" imgW="5806764" imgH="6586699" progId="Visio.Drawing.11">
                  <p:embed/>
                  <p:pic>
                    <p:nvPicPr>
                      <p:cNvPr id="0" name="Picture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912" y="836712"/>
                        <a:ext cx="5181600" cy="5876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33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7010400" cy="373062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与主存的连接（示例）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60" y="819600"/>
            <a:ext cx="9355454" cy="83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351584" y="3632870"/>
            <a:ext cx="8064896" cy="3225130"/>
            <a:chOff x="827584" y="3717032"/>
            <a:chExt cx="8064896" cy="2880320"/>
          </a:xfrm>
        </p:grpSpPr>
        <p:pic>
          <p:nvPicPr>
            <p:cNvPr id="13824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721455"/>
              <a:ext cx="7488832" cy="287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995936" y="3717032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</a:t>
              </a:r>
              <a:endParaRPr lang="zh-CN" altLang="en-US" sz="16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3928" y="3954542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01</a:t>
              </a:r>
              <a:endParaRPr lang="zh-CN" alt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91880" y="4581128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11</a:t>
              </a:r>
              <a:endParaRPr lang="zh-CN" altLang="en-US" sz="16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4149080"/>
              <a:ext cx="432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10</a:t>
              </a:r>
              <a:endParaRPr lang="zh-CN" altLang="en-US" sz="16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60032" y="472514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001</a:t>
              </a:r>
              <a:endParaRPr lang="zh-CN" altLang="en-US" sz="16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4248" y="464758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000</a:t>
              </a:r>
              <a:endParaRPr lang="zh-CN" altLang="en-US" sz="1600" i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462449" y="4060929"/>
              <a:ext cx="143003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ROM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片选由高</a:t>
              </a:r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位地址确定。</a:t>
              </a:r>
              <a:endParaRPr lang="en-US" altLang="zh-CN" sz="1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RAM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片选由高</a:t>
              </a:r>
              <a:r>
                <a:rPr lang="en-US" altLang="zh-CN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位地址确定。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39628" y="1651670"/>
            <a:ext cx="7324725" cy="1981200"/>
            <a:chOff x="415627" y="1651670"/>
            <a:chExt cx="7324725" cy="1981200"/>
          </a:xfrm>
        </p:grpSpPr>
        <p:pic>
          <p:nvPicPr>
            <p:cNvPr id="13824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27" y="1651670"/>
              <a:ext cx="7324725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flipH="1">
              <a:off x="4499992" y="2078440"/>
              <a:ext cx="1440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</a:rPr>
                <a:t>4</a:t>
              </a:r>
              <a:endParaRPr lang="zh-CN" altLang="en-US" sz="1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77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i="0" dirty="0"/>
              <a:t>存储器的符号表示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5484000" cy="5403018"/>
          </a:xfrm>
        </p:spPr>
        <p:txBody>
          <a:bodyPr vert="horz" wrap="square" lIns="63500" tIns="182880" rIns="63500" bIns="18288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200" dirty="0">
                <a:ea typeface="宋体" pitchFamily="2" charset="-122"/>
              </a:rPr>
              <a:t>读操作</a:t>
            </a:r>
          </a:p>
          <a:p>
            <a:pPr lvl="1"/>
            <a:r>
              <a:rPr lang="zh-CN" altLang="en-US" sz="2200" dirty="0">
                <a:ea typeface="宋体" pitchFamily="2" charset="-122"/>
              </a:rPr>
              <a:t>输入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读单元地址：</a:t>
            </a:r>
            <a:r>
              <a:rPr lang="en-US" altLang="zh-CN" sz="2200" dirty="0">
                <a:solidFill>
                  <a:srgbClr val="FF0000"/>
                </a:solidFill>
                <a:ea typeface="宋体" pitchFamily="2" charset="-122"/>
              </a:rPr>
              <a:t>Address</a:t>
            </a:r>
          </a:p>
          <a:p>
            <a:pPr lvl="2"/>
            <a:r>
              <a:rPr lang="zh-CN" altLang="en-US" sz="2200" dirty="0">
                <a:ea typeface="宋体" pitchFamily="2" charset="-122"/>
              </a:rPr>
              <a:t>读控制信号：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MemRead</a:t>
            </a:r>
            <a:endParaRPr lang="en-US" altLang="zh-CN" sz="2200" dirty="0">
              <a:solidFill>
                <a:srgbClr val="FF0000"/>
              </a:solidFill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输出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读出数据：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Readdata</a:t>
            </a:r>
            <a:endParaRPr lang="en-US" altLang="zh-CN" sz="2200" dirty="0">
              <a:ea typeface="宋体" pitchFamily="2" charset="-122"/>
            </a:endParaRPr>
          </a:p>
          <a:p>
            <a:r>
              <a:rPr lang="zh-CN" altLang="en-US" sz="2200" dirty="0">
                <a:ea typeface="宋体" pitchFamily="2" charset="-122"/>
              </a:rPr>
              <a:t>写操作</a:t>
            </a:r>
            <a:endParaRPr lang="en-US" altLang="zh-CN" sz="2200" dirty="0"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输入</a:t>
            </a:r>
            <a:endParaRPr lang="en-US" altLang="zh-CN" sz="2200" dirty="0"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写单元地址：</a:t>
            </a:r>
            <a:r>
              <a:rPr lang="en-US" altLang="zh-CN" sz="2200" dirty="0">
                <a:solidFill>
                  <a:srgbClr val="FF0000"/>
                </a:solidFill>
                <a:ea typeface="宋体" pitchFamily="2" charset="-122"/>
              </a:rPr>
              <a:t>Address</a:t>
            </a:r>
          </a:p>
          <a:p>
            <a:pPr lvl="2"/>
            <a:r>
              <a:rPr lang="zh-CN" altLang="en-US" sz="2200" dirty="0">
                <a:ea typeface="宋体" pitchFamily="2" charset="-122"/>
              </a:rPr>
              <a:t>写入数据：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Writedata</a:t>
            </a:r>
            <a:endParaRPr lang="en-US" altLang="zh-CN" sz="2200" dirty="0">
              <a:solidFill>
                <a:srgbClr val="FF0000"/>
              </a:solidFill>
              <a:ea typeface="宋体" pitchFamily="2" charset="-122"/>
            </a:endParaRPr>
          </a:p>
          <a:p>
            <a:pPr lvl="2"/>
            <a:r>
              <a:rPr lang="zh-CN" altLang="en-US" sz="2200" dirty="0">
                <a:ea typeface="宋体" pitchFamily="2" charset="-122"/>
              </a:rPr>
              <a:t>写控制信号：</a:t>
            </a:r>
            <a:r>
              <a:rPr lang="en-US" altLang="zh-CN" sz="2200" dirty="0" err="1">
                <a:solidFill>
                  <a:srgbClr val="FF0000"/>
                </a:solidFill>
                <a:ea typeface="宋体" pitchFamily="2" charset="-122"/>
              </a:rPr>
              <a:t>MemWrite</a:t>
            </a:r>
            <a:endParaRPr lang="en-US" altLang="zh-CN" sz="2200" dirty="0">
              <a:ea typeface="宋体" pitchFamily="2" charset="-122"/>
            </a:endParaRPr>
          </a:p>
          <a:p>
            <a:pPr lvl="1"/>
            <a:r>
              <a:rPr lang="zh-CN" altLang="en-US" sz="2200" dirty="0">
                <a:ea typeface="宋体" pitchFamily="2" charset="-122"/>
              </a:rPr>
              <a:t>输出：无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3952" y="1628800"/>
            <a:ext cx="4247030" cy="41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3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03712" y="1450900"/>
            <a:ext cx="4679950" cy="5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第四讲：主存储器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863752" y="2251208"/>
            <a:ext cx="4391918" cy="3664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63500" tIns="133200" rIns="63500" bIns="133200">
            <a:noAutofit/>
          </a:bodyPr>
          <a:lstStyle/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存储系统概述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存储单元电路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存储器芯片结构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存储器扩展</a:t>
            </a:r>
          </a:p>
          <a:p>
            <a:pPr marL="609600" indent="-609600" eaLnBrk="0" hangingPunc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SzPct val="100000"/>
              <a:buFont typeface="Wingdings" pitchFamily="2" charset="2"/>
              <a:buAutoNum type="ea1JpnChsDbPeriod"/>
            </a:pP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的刷新</a:t>
            </a:r>
          </a:p>
          <a:p>
            <a:pPr marR="0" lvl="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FF0000"/>
              </a:buClr>
              <a:buSzPct val="100000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5720" y="2132856"/>
            <a:ext cx="4391918" cy="3274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133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B05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单管单元电路的工作特征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345092" name="Object 4"/>
          <p:cNvGraphicFramePr>
            <a:graphicFrameLocks noChangeAspect="1"/>
          </p:cNvGraphicFramePr>
          <p:nvPr/>
        </p:nvGraphicFramePr>
        <p:xfrm>
          <a:off x="1992313" y="1557339"/>
          <a:ext cx="289560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7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557339"/>
                        <a:ext cx="2895600" cy="211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185411"/>
              </p:ext>
            </p:extLst>
          </p:nvPr>
        </p:nvGraphicFramePr>
        <p:xfrm>
          <a:off x="5149851" y="1557338"/>
          <a:ext cx="5002213" cy="236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8" name="公式" r:id="rId5" imgW="3060360" imgH="1447560" progId="Equation.3">
                  <p:embed/>
                </p:oleObj>
              </mc:Choice>
              <mc:Fallback>
                <p:oleObj name="公式" r:id="rId5" imgW="3060360" imgH="14475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1" y="1557338"/>
                        <a:ext cx="5002213" cy="2366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4" name="Object 6"/>
          <p:cNvGraphicFramePr>
            <a:graphicFrameLocks noChangeAspect="1"/>
          </p:cNvGraphicFramePr>
          <p:nvPr/>
        </p:nvGraphicFramePr>
        <p:xfrm>
          <a:off x="1992313" y="4581525"/>
          <a:ext cx="74676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9" name="Equation" r:id="rId7" imgW="3098800" imgH="1168400" progId="Equation.3">
                  <p:embed/>
                </p:oleObj>
              </mc:Choice>
              <mc:Fallback>
                <p:oleObj name="Equation" r:id="rId7" imgW="3098800" imgH="1168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4581525"/>
                        <a:ext cx="7467600" cy="1911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5" name="Text Box 7"/>
          <p:cNvSpPr txBox="1">
            <a:spLocks noChangeArrowheads="1"/>
          </p:cNvSpPr>
          <p:nvPr/>
        </p:nvSpPr>
        <p:spPr bwMode="auto">
          <a:xfrm>
            <a:off x="1919288" y="4076700"/>
            <a:ext cx="739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D</a:t>
            </a:r>
            <a:r>
              <a:rPr lang="zh-CN" altLang="en-US">
                <a:solidFill>
                  <a:schemeClr val="tx1"/>
                </a:solidFill>
              </a:rPr>
              <a:t>线上的电压在读出过程中的变化量实例计算：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59913" y="5877272"/>
            <a:ext cx="182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破坏性读出</a:t>
            </a:r>
          </a:p>
        </p:txBody>
      </p:sp>
    </p:spTree>
    <p:extLst>
      <p:ext uri="{BB962C8B-B14F-4D97-AF65-F5344CB8AC3E}">
        <p14:creationId xmlns:p14="http://schemas.microsoft.com/office/powerpoint/2010/main" val="1791437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 autoUpdateAnimBg="0"/>
      <p:bldP spid="34509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5437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DRAM</a:t>
            </a:r>
            <a:r>
              <a:rPr lang="zh-CN" altLang="en-US" dirty="0">
                <a:ea typeface="宋体" pitchFamily="2" charset="-122"/>
              </a:rPr>
              <a:t>存储单元电路的信号刷新问题</a:t>
            </a:r>
          </a:p>
        </p:txBody>
      </p:sp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1774825" y="3705226"/>
            <a:ext cx="8610600" cy="298543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Tx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</a:rPr>
              <a:t>（没有感应放大器时）</a:t>
            </a:r>
            <a:r>
              <a:rPr lang="zh-CN" altLang="en-US" sz="2000" b="1" dirty="0">
                <a:solidFill>
                  <a:schemeClr val="tx1"/>
                </a:solidFill>
              </a:rPr>
              <a:t>读出操作是一种破坏性操作，读1时，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放电；读0时，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充电；所以读出操作后，原保存在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上的数据（电荷）被破坏，应该立即进行恢复（重写或刷新）。</a:t>
            </a:r>
          </a:p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Tx/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</a:rPr>
              <a:t>在保持状态下，</a:t>
            </a:r>
            <a:r>
              <a:rPr lang="en-US" altLang="zh-CN" sz="2000" b="1" dirty="0">
                <a:solidFill>
                  <a:schemeClr val="tx1"/>
                </a:solidFill>
              </a:rPr>
              <a:t>T</a:t>
            </a:r>
            <a:r>
              <a:rPr lang="zh-CN" altLang="en-US" sz="2000" b="1" dirty="0">
                <a:solidFill>
                  <a:schemeClr val="tx1"/>
                </a:solidFill>
              </a:rPr>
              <a:t>管截止，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与外部隔开，但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两级间存在漏电流，所以，</a:t>
            </a:r>
            <a:r>
              <a:rPr lang="en-US" altLang="zh-CN" sz="2000" b="1" dirty="0">
                <a:solidFill>
                  <a:schemeClr val="tx1"/>
                </a:solidFill>
              </a:rPr>
              <a:t>Cs</a:t>
            </a:r>
            <a:r>
              <a:rPr lang="zh-CN" altLang="en-US" sz="2000" b="1" dirty="0">
                <a:solidFill>
                  <a:schemeClr val="tx1"/>
                </a:solidFill>
              </a:rPr>
              <a:t>上的电荷也会出现变化，必须在一个时间内重写数据，这个时间称为单元电路的刷新周期，一般为</a:t>
            </a:r>
            <a:r>
              <a:rPr lang="en-US" altLang="zh-CN" sz="2000" b="1" dirty="0">
                <a:solidFill>
                  <a:schemeClr val="tx1"/>
                </a:solidFill>
              </a:rPr>
              <a:t>2ms</a:t>
            </a:r>
            <a:r>
              <a:rPr lang="zh-CN" altLang="en-US" sz="2000" b="1" dirty="0">
                <a:solidFill>
                  <a:schemeClr val="tx1"/>
                </a:solidFill>
              </a:rPr>
              <a:t>、4</a:t>
            </a:r>
            <a:r>
              <a:rPr lang="en-US" altLang="zh-CN" sz="2000" b="1" dirty="0">
                <a:solidFill>
                  <a:schemeClr val="tx1"/>
                </a:solidFill>
              </a:rPr>
              <a:t>ms、8ms。</a:t>
            </a:r>
          </a:p>
          <a:p>
            <a:pPr marL="457200" indent="-457200" eaLnBrk="0" hangingPunct="0">
              <a:spcBef>
                <a:spcPct val="10000"/>
              </a:spcBef>
              <a:spcAft>
                <a:spcPct val="10000"/>
              </a:spcAft>
              <a:buFontTx/>
              <a:buAutoNum type="arabicPeriod" startAt="2"/>
            </a:pPr>
            <a:r>
              <a:rPr lang="zh-CN" altLang="en-US" sz="2000" b="1" dirty="0">
                <a:solidFill>
                  <a:schemeClr val="tx1"/>
                </a:solidFill>
              </a:rPr>
              <a:t>刷新由传感放大器在读出过程中同时完成</a:t>
            </a:r>
            <a:r>
              <a:rPr lang="en-US" altLang="zh-CN" sz="2000" b="1" dirty="0">
                <a:solidFill>
                  <a:schemeClr val="tx1"/>
                </a:solidFill>
              </a:rPr>
              <a:t>。</a:t>
            </a:r>
            <a:r>
              <a:rPr lang="zh-CN" altLang="en-US" sz="2000" b="1" dirty="0">
                <a:solidFill>
                  <a:schemeClr val="tx1"/>
                </a:solidFill>
              </a:rPr>
              <a:t>在</a:t>
            </a:r>
            <a:r>
              <a:rPr lang="en-US" altLang="zh-CN" sz="2000" b="1" dirty="0">
                <a:solidFill>
                  <a:schemeClr val="tx1"/>
                </a:solidFill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</a:rPr>
              <a:t>线上增加了传感放大器后读过程实际上就是一次刷新过程。事实上，</a:t>
            </a:r>
            <a:r>
              <a:rPr lang="en-US" altLang="zh-CN" sz="2000" b="1" dirty="0">
                <a:solidFill>
                  <a:schemeClr val="tx1"/>
                </a:solidFill>
              </a:rPr>
              <a:t>DRAM</a:t>
            </a:r>
            <a:r>
              <a:rPr lang="zh-CN" altLang="en-US" sz="2000" b="1" dirty="0">
                <a:solidFill>
                  <a:schemeClr val="tx1"/>
                </a:solidFill>
              </a:rPr>
              <a:t>的刷新就是通过这样的读操作来实现的。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346117" name="Object 5"/>
          <p:cNvGraphicFramePr>
            <a:graphicFrameLocks noChangeAspect="1"/>
          </p:cNvGraphicFramePr>
          <p:nvPr/>
        </p:nvGraphicFramePr>
        <p:xfrm>
          <a:off x="1992313" y="1412875"/>
          <a:ext cx="2895600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5" name="VISIO" r:id="rId3" imgW="2044668" imgH="1504237" progId="Visio.Drawing.11">
                  <p:embed/>
                </p:oleObj>
              </mc:Choice>
              <mc:Fallback>
                <p:oleObj name="VISIO" r:id="rId3" imgW="2044668" imgH="1504237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412875"/>
                        <a:ext cx="2895600" cy="211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4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18" name="Text Box 6"/>
          <p:cNvSpPr txBox="1">
            <a:spLocks noChangeArrowheads="1"/>
          </p:cNvSpPr>
          <p:nvPr/>
        </p:nvSpPr>
        <p:spPr bwMode="auto">
          <a:xfrm>
            <a:off x="5016500" y="1628776"/>
            <a:ext cx="5418138" cy="132397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zh-CN" altLang="en-US" sz="2000" b="1">
                <a:solidFill>
                  <a:schemeClr val="tx1"/>
                </a:solidFill>
              </a:rPr>
              <a:t>1.   由于读出过程</a:t>
            </a:r>
            <a:r>
              <a:rPr lang="en-US" altLang="zh-CN" sz="2000" b="1">
                <a:solidFill>
                  <a:schemeClr val="tx1"/>
                </a:solidFill>
              </a:rPr>
              <a:t>D</a:t>
            </a:r>
            <a:r>
              <a:rPr lang="zh-CN" altLang="en-US" sz="2000" b="1">
                <a:solidFill>
                  <a:schemeClr val="tx1"/>
                </a:solidFill>
              </a:rPr>
              <a:t>线电压变化量较小，需要对变化量进行放大才能得到有效的数据，所以单管存储单元电路中</a:t>
            </a:r>
            <a:r>
              <a:rPr lang="en-US" altLang="zh-CN" sz="2000" b="1">
                <a:solidFill>
                  <a:schemeClr val="tx1"/>
                </a:solidFill>
              </a:rPr>
              <a:t>D</a:t>
            </a:r>
            <a:r>
              <a:rPr lang="zh-CN" altLang="en-US" sz="2000" b="1">
                <a:solidFill>
                  <a:schemeClr val="tx1"/>
                </a:solidFill>
              </a:rPr>
              <a:t>线上必须增加传感放大器(</a:t>
            </a:r>
            <a:r>
              <a:rPr lang="en-US" altLang="zh-CN" sz="2000" b="1">
                <a:solidFill>
                  <a:schemeClr val="tx1"/>
                </a:solidFill>
              </a:rPr>
              <a:t>Sense Amplifier)。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63753" y="1983576"/>
            <a:ext cx="360363" cy="309563"/>
          </a:xfrm>
          <a:prstGeom prst="rect">
            <a:avLst/>
          </a:prstGeom>
          <a:solidFill>
            <a:srgbClr val="535CA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1200" dirty="0">
                <a:solidFill>
                  <a:schemeClr val="bg1"/>
                </a:solidFill>
              </a:rPr>
              <a:t>AMP</a:t>
            </a:r>
          </a:p>
        </p:txBody>
      </p:sp>
    </p:spTree>
    <p:extLst>
      <p:ext uri="{BB962C8B-B14F-4D97-AF65-F5344CB8AC3E}">
        <p14:creationId xmlns:p14="http://schemas.microsoft.com/office/powerpoint/2010/main" val="16213287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</p:spPr>
        <p:txBody>
          <a:bodyPr/>
          <a:lstStyle/>
          <a:p>
            <a:r>
              <a:rPr lang="zh-CN" altLang="en-US" dirty="0"/>
              <a:t>1.1 存储系统概述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43400" y="908050"/>
            <a:ext cx="7848600" cy="400050"/>
          </a:xfrm>
        </p:spPr>
        <p:txBody>
          <a:bodyPr vert="horz" wrap="square" lIns="63500" tIns="972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宋体" pitchFamily="2" charset="-122"/>
              </a:rPr>
              <a:t>存储器的</a:t>
            </a: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层次</a:t>
            </a:r>
            <a:r>
              <a:rPr lang="en-US" altLang="zh-CN" dirty="0">
                <a:solidFill>
                  <a:schemeClr val="accent1"/>
                </a:solidFill>
                <a:ea typeface="宋体" pitchFamily="2" charset="-122"/>
              </a:rPr>
              <a:t>/</a:t>
            </a:r>
            <a:r>
              <a:rPr lang="zh-CN" altLang="en-US" dirty="0">
                <a:solidFill>
                  <a:schemeClr val="accent1"/>
                </a:solidFill>
                <a:ea typeface="宋体" pitchFamily="2" charset="-122"/>
              </a:rPr>
              <a:t>性能</a:t>
            </a:r>
            <a:r>
              <a:rPr lang="zh-CN" altLang="en-US" dirty="0">
                <a:ea typeface="宋体" pitchFamily="2" charset="-122"/>
              </a:rPr>
              <a:t>特征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43012" name="Group 68"/>
          <p:cNvGrpSpPr>
            <a:grpSpLocks/>
          </p:cNvGrpSpPr>
          <p:nvPr/>
        </p:nvGrpSpPr>
        <p:grpSpPr bwMode="auto">
          <a:xfrm>
            <a:off x="1415480" y="1414463"/>
            <a:ext cx="9072566" cy="4462463"/>
            <a:chOff x="379" y="891"/>
            <a:chExt cx="5715" cy="2811"/>
          </a:xfrm>
        </p:grpSpPr>
        <p:sp>
          <p:nvSpPr>
            <p:cNvPr id="43013" name="Rectangle 34"/>
            <p:cNvSpPr>
              <a:spLocks noChangeArrowheads="1"/>
            </p:cNvSpPr>
            <p:nvPr/>
          </p:nvSpPr>
          <p:spPr bwMode="auto">
            <a:xfrm>
              <a:off x="591" y="1511"/>
              <a:ext cx="1280" cy="49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</a:rPr>
                <a:t>Control</a:t>
              </a:r>
              <a:endParaRPr lang="zh-CN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3014" name="Rectangle 36"/>
            <p:cNvSpPr>
              <a:spLocks noChangeArrowheads="1"/>
            </p:cNvSpPr>
            <p:nvPr/>
          </p:nvSpPr>
          <p:spPr bwMode="auto">
            <a:xfrm>
              <a:off x="591" y="2170"/>
              <a:ext cx="896" cy="7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5" name="Rectangle 37"/>
            <p:cNvSpPr>
              <a:spLocks noChangeArrowheads="1"/>
            </p:cNvSpPr>
            <p:nvPr/>
          </p:nvSpPr>
          <p:spPr bwMode="auto">
            <a:xfrm>
              <a:off x="612" y="2387"/>
              <a:ext cx="64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Datapath</a:t>
              </a:r>
            </a:p>
          </p:txBody>
        </p:sp>
        <p:sp>
          <p:nvSpPr>
            <p:cNvPr id="43016" name="Rectangle 38"/>
            <p:cNvSpPr>
              <a:spLocks noChangeArrowheads="1"/>
            </p:cNvSpPr>
            <p:nvPr/>
          </p:nvSpPr>
          <p:spPr bwMode="auto">
            <a:xfrm>
              <a:off x="3807" y="1258"/>
              <a:ext cx="704" cy="1756"/>
            </a:xfrm>
            <a:prstGeom prst="rect">
              <a:avLst/>
            </a:prstGeom>
            <a:solidFill>
              <a:srgbClr val="CC99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7" name="Rectangle 39"/>
            <p:cNvSpPr>
              <a:spLocks noChangeArrowheads="1"/>
            </p:cNvSpPr>
            <p:nvPr/>
          </p:nvSpPr>
          <p:spPr bwMode="auto">
            <a:xfrm>
              <a:off x="3849" y="1825"/>
              <a:ext cx="697" cy="5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Secondary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Storage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(Disk)</a:t>
              </a:r>
            </a:p>
          </p:txBody>
        </p:sp>
        <p:sp>
          <p:nvSpPr>
            <p:cNvPr id="43018" name="Rectangle 40"/>
            <p:cNvSpPr>
              <a:spLocks noChangeArrowheads="1"/>
            </p:cNvSpPr>
            <p:nvPr/>
          </p:nvSpPr>
          <p:spPr bwMode="auto">
            <a:xfrm>
              <a:off x="495" y="1258"/>
              <a:ext cx="1616" cy="17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19" name="Rectangle 41"/>
            <p:cNvSpPr>
              <a:spLocks noChangeArrowheads="1"/>
            </p:cNvSpPr>
            <p:nvPr/>
          </p:nvSpPr>
          <p:spPr bwMode="auto">
            <a:xfrm>
              <a:off x="521" y="1250"/>
              <a:ext cx="1588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Processor</a:t>
              </a:r>
            </a:p>
          </p:txBody>
        </p:sp>
        <p:sp>
          <p:nvSpPr>
            <p:cNvPr id="43020" name="Line 42"/>
            <p:cNvSpPr>
              <a:spLocks noChangeShapeType="1"/>
            </p:cNvSpPr>
            <p:nvPr/>
          </p:nvSpPr>
          <p:spPr bwMode="auto">
            <a:xfrm flipV="1">
              <a:off x="1547" y="891"/>
              <a:ext cx="3016" cy="1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Line 43"/>
            <p:cNvSpPr>
              <a:spLocks noChangeShapeType="1"/>
            </p:cNvSpPr>
            <p:nvPr/>
          </p:nvSpPr>
          <p:spPr bwMode="auto">
            <a:xfrm>
              <a:off x="1451" y="2874"/>
              <a:ext cx="3064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Rectangle 44"/>
            <p:cNvSpPr>
              <a:spLocks noChangeArrowheads="1"/>
            </p:cNvSpPr>
            <p:nvPr/>
          </p:nvSpPr>
          <p:spPr bwMode="auto">
            <a:xfrm>
              <a:off x="1215" y="2220"/>
              <a:ext cx="224" cy="642"/>
            </a:xfrm>
            <a:prstGeom prst="rect">
              <a:avLst/>
            </a:prstGeom>
            <a:solidFill>
              <a:srgbClr val="F5FEC6"/>
            </a:solidFill>
            <a:ln w="25400">
              <a:solidFill>
                <a:srgbClr val="3366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</a:rPr>
                <a:t>Registers</a:t>
              </a:r>
              <a:endParaRPr lang="zh-CN" altLang="en-US" dirty="0"/>
            </a:p>
          </p:txBody>
        </p:sp>
        <p:sp>
          <p:nvSpPr>
            <p:cNvPr id="43023" name="Rectangle 46"/>
            <p:cNvSpPr>
              <a:spLocks noChangeArrowheads="1"/>
            </p:cNvSpPr>
            <p:nvPr/>
          </p:nvSpPr>
          <p:spPr bwMode="auto">
            <a:xfrm>
              <a:off x="1599" y="2220"/>
              <a:ext cx="416" cy="642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4" name="Rectangle 47"/>
            <p:cNvSpPr>
              <a:spLocks noChangeArrowheads="1"/>
            </p:cNvSpPr>
            <p:nvPr/>
          </p:nvSpPr>
          <p:spPr bwMode="auto">
            <a:xfrm>
              <a:off x="2319" y="1917"/>
              <a:ext cx="560" cy="995"/>
            </a:xfrm>
            <a:prstGeom prst="rect">
              <a:avLst/>
            </a:prstGeom>
            <a:solidFill>
              <a:srgbClr val="FFFF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5" name="Rectangle 48"/>
            <p:cNvSpPr>
              <a:spLocks noChangeArrowheads="1"/>
            </p:cNvSpPr>
            <p:nvPr/>
          </p:nvSpPr>
          <p:spPr bwMode="auto">
            <a:xfrm>
              <a:off x="2991" y="1663"/>
              <a:ext cx="656" cy="1249"/>
            </a:xfrm>
            <a:prstGeom prst="rect">
              <a:avLst/>
            </a:prstGeom>
            <a:solidFill>
              <a:srgbClr val="F6B6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43026" name="Rectangle 49"/>
            <p:cNvSpPr>
              <a:spLocks noChangeArrowheads="1"/>
            </p:cNvSpPr>
            <p:nvPr/>
          </p:nvSpPr>
          <p:spPr bwMode="auto">
            <a:xfrm>
              <a:off x="3026" y="2078"/>
              <a:ext cx="603" cy="52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Main</a:t>
              </a:r>
            </a:p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Memory</a:t>
              </a:r>
            </a:p>
            <a:p>
              <a:pPr algn="ctr" eaLnBrk="0" hangingPunct="0"/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(DRAM)</a:t>
              </a:r>
            </a:p>
          </p:txBody>
        </p:sp>
        <p:sp>
          <p:nvSpPr>
            <p:cNvPr id="43027" name="Rectangle 50"/>
            <p:cNvSpPr>
              <a:spLocks noChangeArrowheads="1"/>
            </p:cNvSpPr>
            <p:nvPr/>
          </p:nvSpPr>
          <p:spPr bwMode="auto">
            <a:xfrm>
              <a:off x="2301" y="2078"/>
              <a:ext cx="582" cy="6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Second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Level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Cache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(SRAM)</a:t>
              </a:r>
            </a:p>
          </p:txBody>
        </p:sp>
        <p:sp>
          <p:nvSpPr>
            <p:cNvPr id="43028" name="Rectangle 51"/>
            <p:cNvSpPr>
              <a:spLocks noChangeArrowheads="1"/>
            </p:cNvSpPr>
            <p:nvPr/>
          </p:nvSpPr>
          <p:spPr bwMode="auto">
            <a:xfrm rot="5400000">
              <a:off x="1482" y="2341"/>
              <a:ext cx="631" cy="3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On-Chip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tx1"/>
                  </a:solidFill>
                  <a:latin typeface="Times New Roman" pitchFamily="18" charset="0"/>
                </a:rPr>
                <a:t>Cache</a:t>
              </a:r>
            </a:p>
          </p:txBody>
        </p:sp>
        <p:sp>
          <p:nvSpPr>
            <p:cNvPr id="43029" name="Rectangle 52"/>
            <p:cNvSpPr>
              <a:spLocks noChangeArrowheads="1"/>
            </p:cNvSpPr>
            <p:nvPr/>
          </p:nvSpPr>
          <p:spPr bwMode="auto">
            <a:xfrm>
              <a:off x="1679" y="3087"/>
              <a:ext cx="2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0" name="Rectangle 53"/>
            <p:cNvSpPr>
              <a:spLocks noChangeArrowheads="1"/>
            </p:cNvSpPr>
            <p:nvPr/>
          </p:nvSpPr>
          <p:spPr bwMode="auto">
            <a:xfrm>
              <a:off x="3781" y="3073"/>
              <a:ext cx="82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10,000,000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  </a:t>
              </a:r>
            </a:p>
            <a:p>
              <a:pPr algn="ctr"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   (10 </a:t>
              </a:r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ms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43031" name="Rectangle 54"/>
            <p:cNvSpPr>
              <a:spLocks noChangeArrowheads="1"/>
            </p:cNvSpPr>
            <p:nvPr/>
          </p:nvSpPr>
          <p:spPr bwMode="auto">
            <a:xfrm>
              <a:off x="477" y="3087"/>
              <a:ext cx="771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Speed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itchFamily="18" charset="0"/>
                </a:rPr>
                <a:t> (ns):</a:t>
              </a:r>
            </a:p>
          </p:txBody>
        </p:sp>
        <p:sp>
          <p:nvSpPr>
            <p:cNvPr id="43032" name="Rectangle 55"/>
            <p:cNvSpPr>
              <a:spLocks noChangeArrowheads="1"/>
            </p:cNvSpPr>
            <p:nvPr/>
          </p:nvSpPr>
          <p:spPr bwMode="auto">
            <a:xfrm>
              <a:off x="2375" y="3087"/>
              <a:ext cx="317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3" name="Rectangle 56"/>
            <p:cNvSpPr>
              <a:spLocks noChangeArrowheads="1"/>
            </p:cNvSpPr>
            <p:nvPr/>
          </p:nvSpPr>
          <p:spPr bwMode="auto">
            <a:xfrm>
              <a:off x="3155" y="3087"/>
              <a:ext cx="53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zh-CN" altLang="en-US" sz="1800" b="1">
                  <a:solidFill>
                    <a:schemeClr val="tx1"/>
                  </a:solidFill>
                  <a:latin typeface="Times New Roman" pitchFamily="18" charset="0"/>
                </a:rPr>
                <a:t>100</a:t>
              </a:r>
              <a:r>
                <a:rPr lang="en-US" altLang="zh-CN" sz="1800" b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43034" name="Rectangle 57"/>
            <p:cNvSpPr>
              <a:spLocks noChangeArrowheads="1"/>
            </p:cNvSpPr>
            <p:nvPr/>
          </p:nvSpPr>
          <p:spPr bwMode="auto">
            <a:xfrm>
              <a:off x="1654" y="3471"/>
              <a:ext cx="28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Ks</a:t>
              </a:r>
            </a:p>
          </p:txBody>
        </p:sp>
        <p:sp>
          <p:nvSpPr>
            <p:cNvPr id="43035" name="Rectangle 58"/>
            <p:cNvSpPr>
              <a:spLocks noChangeArrowheads="1"/>
            </p:cNvSpPr>
            <p:nvPr/>
          </p:nvSpPr>
          <p:spPr bwMode="auto">
            <a:xfrm>
              <a:off x="3981" y="3460"/>
              <a:ext cx="25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Ts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36" name="Rectangle 59"/>
            <p:cNvSpPr>
              <a:spLocks noChangeArrowheads="1"/>
            </p:cNvSpPr>
            <p:nvPr/>
          </p:nvSpPr>
          <p:spPr bwMode="auto">
            <a:xfrm>
              <a:off x="379" y="3460"/>
              <a:ext cx="86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>
                  <a:solidFill>
                    <a:schemeClr val="tx1"/>
                  </a:solidFill>
                  <a:latin typeface="Times New Roman" pitchFamily="18" charset="0"/>
                </a:rPr>
                <a:t>Size (bytes):</a:t>
              </a:r>
            </a:p>
          </p:txBody>
        </p:sp>
        <p:sp>
          <p:nvSpPr>
            <p:cNvPr id="43037" name="Rectangle 60"/>
            <p:cNvSpPr>
              <a:spLocks noChangeArrowheads="1"/>
            </p:cNvSpPr>
            <p:nvPr/>
          </p:nvSpPr>
          <p:spPr bwMode="auto">
            <a:xfrm>
              <a:off x="2383" y="3460"/>
              <a:ext cx="30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Ms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3038" name="Rectangle 61"/>
            <p:cNvSpPr>
              <a:spLocks noChangeArrowheads="1"/>
            </p:cNvSpPr>
            <p:nvPr/>
          </p:nvSpPr>
          <p:spPr bwMode="auto">
            <a:xfrm>
              <a:off x="3177" y="3460"/>
              <a:ext cx="36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Gs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43039" name="Group 62"/>
            <p:cNvGrpSpPr>
              <a:grpSpLocks/>
            </p:cNvGrpSpPr>
            <p:nvPr/>
          </p:nvGrpSpPr>
          <p:grpSpPr bwMode="auto">
            <a:xfrm>
              <a:off x="4647" y="904"/>
              <a:ext cx="704" cy="2110"/>
              <a:chOff x="4584" y="1321"/>
              <a:chExt cx="704" cy="2000"/>
            </a:xfrm>
          </p:grpSpPr>
          <p:sp>
            <p:nvSpPr>
              <p:cNvPr id="43042" name="Rectangle 63"/>
              <p:cNvSpPr>
                <a:spLocks noChangeArrowheads="1"/>
              </p:cNvSpPr>
              <p:nvPr/>
            </p:nvSpPr>
            <p:spPr bwMode="auto">
              <a:xfrm>
                <a:off x="4584" y="1321"/>
                <a:ext cx="704" cy="2000"/>
              </a:xfrm>
              <a:prstGeom prst="rect">
                <a:avLst/>
              </a:prstGeom>
              <a:solidFill>
                <a:srgbClr val="9966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en-US"/>
              </a:p>
            </p:txBody>
          </p:sp>
          <p:sp>
            <p:nvSpPr>
              <p:cNvPr id="43043" name="Rectangle 64"/>
              <p:cNvSpPr>
                <a:spLocks noChangeArrowheads="1"/>
              </p:cNvSpPr>
              <p:nvPr/>
            </p:nvSpPr>
            <p:spPr bwMode="auto">
              <a:xfrm>
                <a:off x="4638" y="2098"/>
                <a:ext cx="577" cy="49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Tertiary</a:t>
                </a:r>
              </a:p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Storage</a:t>
                </a:r>
              </a:p>
              <a:p>
                <a:pPr algn="ctr" eaLnBrk="0" hangingPunct="0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itchFamily="18" charset="0"/>
                  </a:rPr>
                  <a:t>(Tape)</a:t>
                </a:r>
              </a:p>
            </p:txBody>
          </p:sp>
        </p:grpSp>
        <p:sp>
          <p:nvSpPr>
            <p:cNvPr id="43040" name="Rectangle 65"/>
            <p:cNvSpPr>
              <a:spLocks noChangeArrowheads="1"/>
            </p:cNvSpPr>
            <p:nvPr/>
          </p:nvSpPr>
          <p:spPr bwMode="auto">
            <a:xfrm>
              <a:off x="4970" y="3087"/>
              <a:ext cx="112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zh-CN" altLang="en-US" sz="1800" b="1" dirty="0">
                  <a:solidFill>
                    <a:schemeClr val="tx1"/>
                  </a:solidFill>
                  <a:latin typeface="Times New Roman" pitchFamily="18" charset="0"/>
                </a:rPr>
                <a:t>10,000,000,000</a:t>
              </a:r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s  </a:t>
              </a:r>
            </a:p>
            <a:p>
              <a:pPr algn="ctr" eaLnBrk="0" hangingPunct="0"/>
              <a:r>
                <a:rPr lang="en-US" altLang="zh-CN" sz="1800" b="1" dirty="0">
                  <a:solidFill>
                    <a:schemeClr val="tx1"/>
                  </a:solidFill>
                  <a:latin typeface="Times New Roman" pitchFamily="18" charset="0"/>
                </a:rPr>
                <a:t>   (10s )</a:t>
              </a:r>
            </a:p>
          </p:txBody>
        </p:sp>
        <p:sp>
          <p:nvSpPr>
            <p:cNvPr id="43041" name="Rectangle 66"/>
            <p:cNvSpPr>
              <a:spLocks noChangeArrowheads="1"/>
            </p:cNvSpPr>
            <p:nvPr/>
          </p:nvSpPr>
          <p:spPr bwMode="auto">
            <a:xfrm>
              <a:off x="4935" y="3460"/>
              <a:ext cx="25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800" b="1" dirty="0" err="1">
                  <a:solidFill>
                    <a:schemeClr val="tx1"/>
                  </a:solidFill>
                  <a:latin typeface="Times New Roman" pitchFamily="18" charset="0"/>
                </a:rPr>
                <a:t>Ts</a:t>
              </a:r>
              <a:endParaRPr lang="en-US" altLang="zh-CN" sz="18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6" name="Rectangle 63"/>
          <p:cNvSpPr>
            <a:spLocks noChangeArrowheads="1"/>
          </p:cNvSpPr>
          <p:nvPr/>
        </p:nvSpPr>
        <p:spPr bwMode="auto">
          <a:xfrm>
            <a:off x="9514904" y="980729"/>
            <a:ext cx="1117600" cy="3816425"/>
          </a:xfrm>
          <a:prstGeom prst="rect">
            <a:avLst/>
          </a:prstGeom>
          <a:solidFill>
            <a:srgbClr val="9966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1600" b="1" dirty="0">
                <a:solidFill>
                  <a:schemeClr val="tx1"/>
                </a:solidFill>
                <a:latin typeface="Times New Roman" pitchFamily="18" charset="0"/>
              </a:rPr>
              <a:t>Network</a:t>
            </a:r>
          </a:p>
          <a:p>
            <a:pPr algn="ctr" eaLnBrk="0" hangingPunct="0"/>
            <a:r>
              <a:rPr lang="en-US" altLang="zh-CN" sz="1600" b="1" dirty="0">
                <a:solidFill>
                  <a:schemeClr val="tx1"/>
                </a:solidFill>
                <a:latin typeface="Times New Roman" pitchFamily="18" charset="0"/>
              </a:rPr>
              <a:t>Disk</a:t>
            </a:r>
            <a:endParaRPr lang="zh-CN" altLang="en-US" sz="16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9984432" y="5513735"/>
            <a:ext cx="40524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err="1">
                <a:solidFill>
                  <a:schemeClr val="tx1"/>
                </a:solidFill>
                <a:latin typeface="Times New Roman" pitchFamily="18" charset="0"/>
              </a:rPr>
              <a:t>Ts</a:t>
            </a:r>
            <a:endParaRPr lang="en-US" altLang="zh-CN" sz="18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861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读“</a:t>
            </a:r>
            <a:r>
              <a:rPr lang="en-US" altLang="zh-CN" dirty="0">
                <a:ea typeface="宋体" pitchFamily="2" charset="-122"/>
              </a:rPr>
              <a:t>1” </a:t>
            </a:r>
            <a:r>
              <a:rPr lang="zh-CN" altLang="en-US" dirty="0">
                <a:ea typeface="宋体" pitchFamily="2" charset="-122"/>
              </a:rPr>
              <a:t>过程中的</a:t>
            </a:r>
            <a:r>
              <a:rPr lang="en-US" altLang="zh-CN" dirty="0">
                <a:ea typeface="宋体" pitchFamily="2" charset="-122"/>
              </a:rPr>
              <a:t>D</a:t>
            </a:r>
            <a:r>
              <a:rPr lang="zh-CN" altLang="en-US" dirty="0">
                <a:ea typeface="宋体" pitchFamily="2" charset="-122"/>
              </a:rPr>
              <a:t>线电压变化情况（刷新过程）</a:t>
            </a:r>
          </a:p>
        </p:txBody>
      </p:sp>
      <p:graphicFrame>
        <p:nvGraphicFramePr>
          <p:cNvPr id="347140" name="Object 4"/>
          <p:cNvGraphicFramePr>
            <a:graphicFrameLocks noChangeAspect="1"/>
          </p:cNvGraphicFramePr>
          <p:nvPr/>
        </p:nvGraphicFramePr>
        <p:xfrm>
          <a:off x="3200400" y="1752600"/>
          <a:ext cx="502920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74" name="Visio" r:id="rId3" imgW="3857760" imgH="3610155" progId="Visio.Drawing.11">
                  <p:embed/>
                </p:oleObj>
              </mc:Choice>
              <mc:Fallback>
                <p:oleObj name="Visio" r:id="rId3" imgW="3857760" imgH="361015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5029200" cy="4706938"/>
                      </a:xfrm>
                      <a:prstGeom prst="rect">
                        <a:avLst/>
                      </a:prstGeom>
                      <a:solidFill>
                        <a:srgbClr val="FFFF9F"/>
                      </a:solidFill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1" name="AutoShape 5"/>
          <p:cNvSpPr>
            <a:spLocks noChangeArrowheads="1"/>
          </p:cNvSpPr>
          <p:nvPr/>
        </p:nvSpPr>
        <p:spPr bwMode="auto">
          <a:xfrm>
            <a:off x="1676400" y="2514600"/>
            <a:ext cx="1600200" cy="533400"/>
          </a:xfrm>
          <a:prstGeom prst="wedgeRoundRectCallout">
            <a:avLst>
              <a:gd name="adj1" fmla="val 93653"/>
              <a:gd name="adj2" fmla="val 176190"/>
              <a:gd name="adj3" fmla="val 16667"/>
            </a:avLst>
          </a:prstGeom>
          <a:solidFill>
            <a:schemeClr val="tx2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>
                <a:solidFill>
                  <a:schemeClr val="bg1"/>
                </a:solidFill>
              </a:rPr>
              <a:t>预充电</a:t>
            </a:r>
          </a:p>
        </p:txBody>
      </p:sp>
      <p:sp>
        <p:nvSpPr>
          <p:cNvPr id="347142" name="AutoShape 6"/>
          <p:cNvSpPr>
            <a:spLocks noChangeArrowheads="1"/>
          </p:cNvSpPr>
          <p:nvPr/>
        </p:nvSpPr>
        <p:spPr bwMode="auto">
          <a:xfrm>
            <a:off x="6553200" y="3124200"/>
            <a:ext cx="2514600" cy="1143000"/>
          </a:xfrm>
          <a:prstGeom prst="wedgeRoundRectCallout">
            <a:avLst>
              <a:gd name="adj1" fmla="val -64394"/>
              <a:gd name="adj2" fmla="val -103750"/>
              <a:gd name="adj3" fmla="val 16667"/>
            </a:avLst>
          </a:prstGeom>
          <a:solidFill>
            <a:srgbClr val="339933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读1时，传感放大器作用后</a:t>
            </a: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线的变化情况</a:t>
            </a:r>
          </a:p>
        </p:txBody>
      </p:sp>
      <p:sp>
        <p:nvSpPr>
          <p:cNvPr id="347143" name="AutoShape 7"/>
          <p:cNvSpPr>
            <a:spLocks noChangeArrowheads="1"/>
          </p:cNvSpPr>
          <p:nvPr/>
        </p:nvSpPr>
        <p:spPr bwMode="auto">
          <a:xfrm>
            <a:off x="2438400" y="4572000"/>
            <a:ext cx="2362200" cy="990600"/>
          </a:xfrm>
          <a:prstGeom prst="wedgeRoundRectCallout">
            <a:avLst>
              <a:gd name="adj1" fmla="val 54972"/>
              <a:gd name="adj2" fmla="val -154329"/>
              <a:gd name="adj3" fmla="val 16667"/>
            </a:avLst>
          </a:prstGeom>
          <a:solidFill>
            <a:srgbClr val="339933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读1时，</a:t>
            </a: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线电压开始阶段的变化</a:t>
            </a:r>
          </a:p>
        </p:txBody>
      </p:sp>
      <p:grpSp>
        <p:nvGrpSpPr>
          <p:cNvPr id="10249" name="Group 9"/>
          <p:cNvGrpSpPr>
            <a:grpSpLocks/>
          </p:cNvGrpSpPr>
          <p:nvPr/>
        </p:nvGrpSpPr>
        <p:grpSpPr bwMode="auto">
          <a:xfrm>
            <a:off x="8305800" y="1343348"/>
            <a:ext cx="2362200" cy="1725613"/>
            <a:chOff x="4272" y="720"/>
            <a:chExt cx="1488" cy="1087"/>
          </a:xfrm>
        </p:grpSpPr>
        <p:graphicFrame>
          <p:nvGraphicFramePr>
            <p:cNvPr id="10243" name="Object 10"/>
            <p:cNvGraphicFramePr>
              <a:graphicFrameLocks noChangeAspect="1"/>
            </p:cNvGraphicFramePr>
            <p:nvPr/>
          </p:nvGraphicFramePr>
          <p:xfrm>
            <a:off x="4272" y="720"/>
            <a:ext cx="1488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75" name="VISIO" r:id="rId5" imgW="2044668" imgH="1504237" progId="Visio.Drawing.11">
                    <p:embed/>
                  </p:oleObj>
                </mc:Choice>
                <mc:Fallback>
                  <p:oleObj name="VISIO" r:id="rId5" imgW="2044668" imgH="1504237" progId="Visio.Drawing.11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1488" cy="1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4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Rectangle 11"/>
            <p:cNvSpPr>
              <a:spLocks noChangeArrowheads="1"/>
            </p:cNvSpPr>
            <p:nvPr/>
          </p:nvSpPr>
          <p:spPr bwMode="auto">
            <a:xfrm>
              <a:off x="5239" y="1026"/>
              <a:ext cx="227" cy="195"/>
            </a:xfrm>
            <a:prstGeom prst="rect">
              <a:avLst/>
            </a:prstGeom>
            <a:solidFill>
              <a:srgbClr val="535CA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dirty="0">
                  <a:solidFill>
                    <a:schemeClr val="bg1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17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7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1" grpId="0" animBg="1" autoUpdateAnimBg="0"/>
      <p:bldP spid="347142" grpId="0" animBg="1" autoUpdateAnimBg="0"/>
      <p:bldP spid="347143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1 DRAM</a:t>
            </a:r>
            <a:r>
              <a:rPr lang="zh-CN" altLang="en-US" dirty="0"/>
              <a:t>存储单元电路的刷新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077200" cy="32861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读“</a:t>
            </a:r>
            <a:r>
              <a:rPr lang="en-US" altLang="zh-CN" dirty="0">
                <a:ea typeface="宋体" pitchFamily="2" charset="-122"/>
              </a:rPr>
              <a:t>0” </a:t>
            </a:r>
            <a:r>
              <a:rPr lang="zh-CN" altLang="en-US" dirty="0">
                <a:ea typeface="宋体" pitchFamily="2" charset="-122"/>
              </a:rPr>
              <a:t>过程中的</a:t>
            </a:r>
            <a:r>
              <a:rPr lang="en-US" altLang="zh-CN" dirty="0">
                <a:ea typeface="宋体" pitchFamily="2" charset="-122"/>
              </a:rPr>
              <a:t>D</a:t>
            </a:r>
            <a:r>
              <a:rPr lang="zh-CN" altLang="en-US" dirty="0">
                <a:ea typeface="宋体" pitchFamily="2" charset="-122"/>
              </a:rPr>
              <a:t>线电压变化情况（刷新过程）</a:t>
            </a:r>
          </a:p>
        </p:txBody>
      </p:sp>
      <p:graphicFrame>
        <p:nvGraphicFramePr>
          <p:cNvPr id="416772" name="Object 4"/>
          <p:cNvGraphicFramePr>
            <a:graphicFrameLocks noChangeAspect="1"/>
          </p:cNvGraphicFramePr>
          <p:nvPr/>
        </p:nvGraphicFramePr>
        <p:xfrm>
          <a:off x="3200400" y="1752600"/>
          <a:ext cx="502920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" name="Visio" r:id="rId3" imgW="3857760" imgH="3610155" progId="Visio.Drawing.11">
                  <p:embed/>
                </p:oleObj>
              </mc:Choice>
              <mc:Fallback>
                <p:oleObj name="Visio" r:id="rId3" imgW="3857760" imgH="3610155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5029200" cy="4706938"/>
                      </a:xfrm>
                      <a:prstGeom prst="rect">
                        <a:avLst/>
                      </a:prstGeom>
                      <a:solidFill>
                        <a:srgbClr val="FFFF9B"/>
                      </a:solidFill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3" name="AutoShape 5"/>
          <p:cNvSpPr>
            <a:spLocks noChangeArrowheads="1"/>
          </p:cNvSpPr>
          <p:nvPr/>
        </p:nvSpPr>
        <p:spPr bwMode="auto">
          <a:xfrm>
            <a:off x="1676400" y="2514600"/>
            <a:ext cx="1600200" cy="533400"/>
          </a:xfrm>
          <a:prstGeom prst="wedgeRoundRectCallout">
            <a:avLst>
              <a:gd name="adj1" fmla="val 93653"/>
              <a:gd name="adj2" fmla="val 176190"/>
              <a:gd name="adj3" fmla="val 16667"/>
            </a:avLst>
          </a:prstGeom>
          <a:solidFill>
            <a:schemeClr val="tx2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>
                <a:solidFill>
                  <a:schemeClr val="bg1"/>
                </a:solidFill>
              </a:rPr>
              <a:t>预充电</a:t>
            </a:r>
          </a:p>
        </p:txBody>
      </p:sp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8305800" y="5029201"/>
            <a:ext cx="2133600" cy="1200329"/>
          </a:xfrm>
          <a:prstGeom prst="rect">
            <a:avLst/>
          </a:prstGeom>
          <a:solidFill>
            <a:srgbClr val="FDFBD7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/>
              <a:t>结论：</a:t>
            </a:r>
            <a:r>
              <a:rPr lang="en-US" altLang="zh-CN" b="1" dirty="0"/>
              <a:t>DRAM</a:t>
            </a:r>
            <a:r>
              <a:rPr lang="zh-CN" altLang="en-US" b="1" dirty="0"/>
              <a:t>的读过程就是刷新过程</a:t>
            </a:r>
          </a:p>
        </p:txBody>
      </p:sp>
      <p:grpSp>
        <p:nvGrpSpPr>
          <p:cNvPr id="11272" name="Group 9"/>
          <p:cNvGrpSpPr>
            <a:grpSpLocks/>
          </p:cNvGrpSpPr>
          <p:nvPr/>
        </p:nvGrpSpPr>
        <p:grpSpPr bwMode="auto">
          <a:xfrm>
            <a:off x="8305800" y="1199332"/>
            <a:ext cx="2362200" cy="1725613"/>
            <a:chOff x="4272" y="720"/>
            <a:chExt cx="1488" cy="1087"/>
          </a:xfrm>
        </p:grpSpPr>
        <p:graphicFrame>
          <p:nvGraphicFramePr>
            <p:cNvPr id="11267" name="Object 10"/>
            <p:cNvGraphicFramePr>
              <a:graphicFrameLocks noChangeAspect="1"/>
            </p:cNvGraphicFramePr>
            <p:nvPr/>
          </p:nvGraphicFramePr>
          <p:xfrm>
            <a:off x="4272" y="720"/>
            <a:ext cx="1488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97" name="VISIO" r:id="rId5" imgW="2044668" imgH="1504237" progId="Visio.Drawing.11">
                    <p:embed/>
                  </p:oleObj>
                </mc:Choice>
                <mc:Fallback>
                  <p:oleObj name="VISIO" r:id="rId5" imgW="2044668" imgH="1504237" progId="Visio.Drawing.11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20"/>
                          <a:ext cx="1488" cy="1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4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5184" y="816"/>
              <a:ext cx="288" cy="240"/>
            </a:xfrm>
            <a:prstGeom prst="rect">
              <a:avLst/>
            </a:prstGeom>
            <a:solidFill>
              <a:srgbClr val="535CA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</a:rPr>
                <a:t>AMP</a:t>
              </a:r>
            </a:p>
          </p:txBody>
        </p:sp>
      </p:grpSp>
      <p:sp>
        <p:nvSpPr>
          <p:cNvPr id="416780" name="AutoShape 12"/>
          <p:cNvSpPr>
            <a:spLocks noChangeArrowheads="1"/>
          </p:cNvSpPr>
          <p:nvPr/>
        </p:nvSpPr>
        <p:spPr bwMode="auto">
          <a:xfrm>
            <a:off x="1752600" y="5638800"/>
            <a:ext cx="2362200" cy="990600"/>
          </a:xfrm>
          <a:prstGeom prst="wedgeRoundRectCallout">
            <a:avLst>
              <a:gd name="adj1" fmla="val 85417"/>
              <a:gd name="adj2" fmla="val -195032"/>
              <a:gd name="adj3" fmla="val 16667"/>
            </a:avLst>
          </a:prstGeom>
          <a:solidFill>
            <a:srgbClr val="99660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读0时，</a:t>
            </a: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线电压开始阶段的变化</a:t>
            </a:r>
          </a:p>
        </p:txBody>
      </p:sp>
      <p:sp>
        <p:nvSpPr>
          <p:cNvPr id="416781" name="AutoShape 13"/>
          <p:cNvSpPr>
            <a:spLocks noChangeArrowheads="1"/>
          </p:cNvSpPr>
          <p:nvPr/>
        </p:nvSpPr>
        <p:spPr bwMode="auto">
          <a:xfrm>
            <a:off x="6858000" y="2667000"/>
            <a:ext cx="2514600" cy="1143000"/>
          </a:xfrm>
          <a:prstGeom prst="wedgeRoundRectCallout">
            <a:avLst>
              <a:gd name="adj1" fmla="val -79671"/>
              <a:gd name="adj2" fmla="val 166806"/>
              <a:gd name="adj3" fmla="val 16667"/>
            </a:avLst>
          </a:prstGeom>
          <a:solidFill>
            <a:srgbClr val="99660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2000" b="1">
                <a:solidFill>
                  <a:schemeClr val="bg1"/>
                </a:solidFill>
              </a:rPr>
              <a:t>读0时，传感放大器作用后</a:t>
            </a:r>
            <a:r>
              <a:rPr lang="en-US" altLang="zh-CN" sz="2000" b="1">
                <a:solidFill>
                  <a:schemeClr val="bg1"/>
                </a:solidFill>
              </a:rPr>
              <a:t>D</a:t>
            </a:r>
            <a:r>
              <a:rPr lang="zh-CN" altLang="en-US" sz="2000" b="1">
                <a:solidFill>
                  <a:schemeClr val="bg1"/>
                </a:solidFill>
              </a:rPr>
              <a:t>线的变化情况</a:t>
            </a:r>
          </a:p>
        </p:txBody>
      </p:sp>
    </p:spTree>
    <p:extLst>
      <p:ext uri="{BB962C8B-B14F-4D97-AF65-F5344CB8AC3E}">
        <p14:creationId xmlns:p14="http://schemas.microsoft.com/office/powerpoint/2010/main" val="4017370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3" grpId="0" animBg="1" autoUpdateAnimBg="0"/>
      <p:bldP spid="416776" grpId="0" animBg="1" autoUpdateAnimBg="0"/>
      <p:bldP spid="416780" grpId="0" animBg="1" autoUpdateAnimBg="0"/>
      <p:bldP spid="416781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867400" cy="373062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存储芯片的刷新</a:t>
            </a:r>
          </a:p>
        </p:txBody>
      </p:sp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612000" y="900000"/>
            <a:ext cx="8024812" cy="359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284163" indent="-284163" eaLnBrk="0" hangingPunct="0">
              <a:spcBef>
                <a:spcPts val="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DRAM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</a:rPr>
              <a:t>芯片：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4096</a:t>
            </a:r>
            <a:r>
              <a:rPr lang="en-US" altLang="zh-CN" sz="20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Times New Roman" pitchFamily="18" charset="0"/>
              </a:rPr>
              <a:t>4 DRAM</a:t>
            </a:r>
            <a:endParaRPr lang="en-US" altLang="zh-CN" b="1" dirty="0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5640" y="1259073"/>
            <a:ext cx="6480720" cy="495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727848" y="6309320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按行刷新，每次刷新</a:t>
            </a:r>
            <a:r>
              <a:rPr lang="en-US" altLang="zh-C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宋体" pitchFamily="2" charset="-122"/>
              </a:rPr>
              <a:t>行</a:t>
            </a:r>
            <a:endParaRPr lang="en-US" altLang="zh-CN" sz="2000" b="1" dirty="0">
              <a:solidFill>
                <a:schemeClr val="tx2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863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8580344" cy="3218895"/>
          </a:xfrm>
        </p:spPr>
        <p:txBody>
          <a:bodyPr/>
          <a:lstStyle/>
          <a:p>
            <a:r>
              <a:rPr lang="en-US" altLang="zh-CN" sz="2800" dirty="0">
                <a:ea typeface="宋体" pitchFamily="2" charset="-122"/>
              </a:rPr>
              <a:t>DRAM</a:t>
            </a:r>
            <a:r>
              <a:rPr lang="zh-CN" altLang="en-US" sz="2800" dirty="0">
                <a:ea typeface="宋体" pitchFamily="2" charset="-122"/>
              </a:rPr>
              <a:t>的刷新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ea typeface="宋体" pitchFamily="2" charset="-122"/>
              </a:rPr>
              <a:t>刷新操作：读操作；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按行刷新、所有芯片同时进行</a:t>
            </a:r>
            <a:r>
              <a:rPr lang="zh-CN" altLang="en-US" sz="2400" dirty="0">
                <a:ea typeface="宋体" pitchFamily="2" charset="-122"/>
              </a:rPr>
              <a:t> ；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刷新操作与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CPU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访问内存分开进行；</a:t>
            </a:r>
            <a:r>
              <a:rPr lang="zh-CN" altLang="en-US" sz="2400" dirty="0">
                <a:ea typeface="宋体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刷新周期：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2ms, 4ms, 8ms,…,64ms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；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lvl="1"/>
            <a:r>
              <a:rPr lang="zh-CN" altLang="en-US" sz="2400" dirty="0">
                <a:ea typeface="宋体" pitchFamily="2" charset="-122"/>
              </a:rPr>
              <a:t>刷新地址及刷新地址计数器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86054" name="Object 6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7064351"/>
              </p:ext>
            </p:extLst>
          </p:nvPr>
        </p:nvGraphicFramePr>
        <p:xfrm>
          <a:off x="2317750" y="3834639"/>
          <a:ext cx="75565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2" name="Visio" r:id="rId3" imgW="5254740" imgH="1114695" progId="Visio.Drawing.11">
                  <p:embed/>
                </p:oleObj>
              </mc:Choice>
              <mc:Fallback>
                <p:oleObj name="Visio" r:id="rId3" imgW="5254740" imgH="1114695" progId="Visio.Drawing.11">
                  <p:embed/>
                  <p:pic>
                    <p:nvPicPr>
                      <p:cNvPr id="0" name="Picture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834639"/>
                        <a:ext cx="755650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612000" y="900000"/>
            <a:ext cx="9516448" cy="26874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</a:rPr>
              <a:t>分散刷新方式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一个存储周期分为两段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: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前一段用于正常读写，后一段用于刷新操作。一个存储周期刷新1行，下一存储周期刷新另一行，直至最后1行后，又开始刷新第1行。</a:t>
            </a:r>
            <a:endParaRPr lang="en-US" altLang="zh-CN" sz="2200" b="1" dirty="0">
              <a:solidFill>
                <a:schemeClr val="tx1"/>
              </a:solidFill>
              <a:latin typeface="宋体" pitchFamily="2" charset="-122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存储周期加长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1</a:t>
            </a:r>
            <a:r>
              <a:rPr lang="zh-CN" altLang="en-US" sz="2200" b="1">
                <a:solidFill>
                  <a:schemeClr val="tx1"/>
                </a:solidFill>
                <a:latin typeface="宋体" pitchFamily="2" charset="-122"/>
              </a:rPr>
              <a:t>倍，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效率降低，</a:t>
            </a:r>
            <a:r>
              <a:rPr lang="zh-CN" altLang="en-US" sz="2200" b="1" dirty="0">
                <a:solidFill>
                  <a:srgbClr val="FF0000"/>
                </a:solidFill>
                <a:latin typeface="宋体" pitchFamily="2" charset="-122"/>
              </a:rPr>
              <a:t>很少使用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。</a:t>
            </a:r>
            <a:endParaRPr lang="en-US" altLang="zh-CN" sz="2200" b="1" dirty="0">
              <a:solidFill>
                <a:schemeClr val="tx1"/>
              </a:solidFill>
              <a:latin typeface="宋体" pitchFamily="2" charset="-122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分散刷新间隔 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刷新行数</a:t>
            </a:r>
            <a:r>
              <a:rPr lang="en-US" altLang="zh-CN" sz="2200" b="1" dirty="0">
                <a:solidFill>
                  <a:schemeClr val="tx1"/>
                </a:solidFill>
                <a:latin typeface="宋体" pitchFamily="2" charset="-122"/>
              </a:rPr>
              <a:t>×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存储周期 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</a:rPr>
              <a:t>=</a:t>
            </a:r>
            <a:r>
              <a:rPr lang="zh-CN" altLang="en-US" sz="2200" b="1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宋体" pitchFamily="2" charset="-122"/>
              </a:rPr>
              <a:t>刷新周期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2391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8997340"/>
              </p:ext>
            </p:extLst>
          </p:nvPr>
        </p:nvGraphicFramePr>
        <p:xfrm>
          <a:off x="2279576" y="3655859"/>
          <a:ext cx="8047037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9" name="Visio" r:id="rId3" imgW="5794740" imgH="1114695" progId="Visio.Drawing.11">
                  <p:embed/>
                </p:oleObj>
              </mc:Choice>
              <mc:Fallback>
                <p:oleObj name="Visio" r:id="rId3" imgW="5794740" imgH="1114695" progId="Visio.Drawing.11">
                  <p:embed/>
                  <p:pic>
                    <p:nvPicPr>
                      <p:cNvPr id="0" name="Picture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3655859"/>
                        <a:ext cx="8047037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612000" y="900000"/>
            <a:ext cx="10452552" cy="2304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</a:rPr>
              <a:t>集中刷新方式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将存储器访问周期分成两部分，在一个时间段内刷新存储器所有行，另一个时间段</a:t>
            </a:r>
            <a:r>
              <a:rPr lang="en-US" altLang="zh-CN" sz="2200" b="1" dirty="0">
                <a:solidFill>
                  <a:schemeClr val="tx1"/>
                </a:solidFill>
              </a:rPr>
              <a:t>CPU</a:t>
            </a:r>
            <a:r>
              <a:rPr lang="zh-CN" altLang="en-US" sz="2200" b="1" dirty="0">
                <a:solidFill>
                  <a:schemeClr val="tx1"/>
                </a:solidFill>
              </a:rPr>
              <a:t>访问内存，刷新电路不工作。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集中刷新时间长，此时存储器不能正常读写（访存死区）。</a:t>
            </a:r>
            <a:r>
              <a:rPr lang="zh-CN" altLang="en-US" sz="2200" b="1" dirty="0">
                <a:solidFill>
                  <a:srgbClr val="FF0000"/>
                </a:solidFill>
              </a:rPr>
              <a:t>很少使用该方法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en-US" altLang="zh-CN" sz="2200" b="1" dirty="0">
              <a:solidFill>
                <a:schemeClr val="tx1"/>
              </a:solidFill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ct val="400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集中刷新间隔 </a:t>
            </a:r>
            <a:r>
              <a:rPr lang="en-US" altLang="zh-CN" sz="2200" b="1" dirty="0">
                <a:solidFill>
                  <a:schemeClr val="tx1"/>
                </a:solidFill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</a:rPr>
              <a:t>刷新周期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.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的刷新方式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7075" name="Rectangle 3"/>
          <p:cNvSpPr>
            <a:spLocks noChangeArrowheads="1"/>
          </p:cNvSpPr>
          <p:nvPr/>
        </p:nvSpPr>
        <p:spPr bwMode="auto">
          <a:xfrm>
            <a:off x="612000" y="900000"/>
            <a:ext cx="9876488" cy="28412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marL="284163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异步刷新方式</a:t>
            </a:r>
            <a:endParaRPr lang="en-US" altLang="zh-CN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结合前两种方式，保证在一个刷新周期内将存储芯片内的所有行刷新一遍，且只刷新一遍。</a:t>
            </a:r>
            <a:endParaRPr lang="en-US" altLang="zh-CN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</a:rPr>
              <a:t>异步刷新间隔 </a:t>
            </a:r>
            <a:r>
              <a:rPr lang="en-US" altLang="zh-CN" sz="2200" b="1" dirty="0">
                <a:solidFill>
                  <a:schemeClr val="tx1"/>
                </a:solidFill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</a:rPr>
              <a:t>刷新周期</a:t>
            </a:r>
          </a:p>
          <a:p>
            <a:pPr marL="741363" lvl="1" indent="-284163" eaLnBrk="0" hangingPunct="0">
              <a:lnSpc>
                <a:spcPct val="105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行为例，在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2ms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时间内必须轮流对每一行刷新一次，即每隔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2ms/128=15.5μs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刷新一行。这时假定读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写与刷新操作时间都为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，则可用前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进行正常读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写操作，最后</a:t>
            </a:r>
            <a:r>
              <a:rPr lang="en-US" altLang="zh-CN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0.5μs</a:t>
            </a:r>
            <a:r>
              <a:rPr lang="zh-CN" alt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完成刷新操作。</a:t>
            </a:r>
          </a:p>
        </p:txBody>
      </p:sp>
      <p:pic>
        <p:nvPicPr>
          <p:cNvPr id="138250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7" y="3933056"/>
            <a:ext cx="7550145" cy="185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368" y="260648"/>
            <a:ext cx="5257800" cy="373062"/>
          </a:xfrm>
        </p:spPr>
        <p:txBody>
          <a:bodyPr/>
          <a:lstStyle/>
          <a:p>
            <a:r>
              <a:rPr lang="zh-CN" altLang="en-US" i="0" dirty="0"/>
              <a:t>1.1 存储系统概述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67808" y="1185385"/>
            <a:ext cx="3848100" cy="5129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ea typeface="宋体" pitchFamily="2" charset="-122"/>
              </a:rPr>
              <a:t>存储器的层次结构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36762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18072984"/>
              </p:ext>
            </p:extLst>
          </p:nvPr>
        </p:nvGraphicFramePr>
        <p:xfrm>
          <a:off x="2208213" y="1961802"/>
          <a:ext cx="720090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Visio" r:id="rId3" imgW="4354793" imgH="2194560" progId="Visio.Drawing.11">
                  <p:embed/>
                </p:oleObj>
              </mc:Choice>
              <mc:Fallback>
                <p:oleObj name="Visio" r:id="rId3" imgW="4354793" imgH="2194560" progId="Visio.Drawing.11">
                  <p:embed/>
                  <p:pic>
                    <p:nvPicPr>
                      <p:cNvPr id="0" name="Picture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961802"/>
                        <a:ext cx="7200900" cy="362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0" name="Text Box 4"/>
          <p:cNvSpPr txBox="1">
            <a:spLocks noChangeArrowheads="1"/>
          </p:cNvSpPr>
          <p:nvPr/>
        </p:nvSpPr>
        <p:spPr bwMode="auto">
          <a:xfrm>
            <a:off x="1703388" y="5767412"/>
            <a:ext cx="8458200" cy="469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</a:rPr>
              <a:t>二级存储系统指：高速缓冲存储器（</a:t>
            </a:r>
            <a:r>
              <a:rPr lang="en-US" altLang="zh-CN" b="1">
                <a:solidFill>
                  <a:srgbClr val="0000FF"/>
                </a:solidFill>
              </a:rPr>
              <a:t>Cache）＋</a:t>
            </a:r>
            <a:r>
              <a:rPr lang="zh-CN" altLang="en-US" b="1">
                <a:solidFill>
                  <a:srgbClr val="0000FF"/>
                </a:solidFill>
              </a:rPr>
              <a:t>主存储器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9" grpId="0" build="p" bldLvl="2" autoUpdateAnimBg="0"/>
      <p:bldP spid="367620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9084400" cy="245003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静态随机访问存储器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SRAM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Static 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：静态存储器，相对动态而言，集成度低，但不必刷新。</a:t>
            </a: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动态随机访问存储器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Dynamic RAM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：动态存储器，需要刷新，相对而言，集成度高。</a:t>
            </a: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1991544" y="3356992"/>
            <a:ext cx="2232248" cy="1620244"/>
            <a:chOff x="714348" y="3429000"/>
            <a:chExt cx="3048000" cy="2656196"/>
          </a:xfrm>
        </p:grpSpPr>
        <p:pic>
          <p:nvPicPr>
            <p:cNvPr id="44040" name="Picture 2" descr="http://www.jelu.se/shop/images/cmp-sram3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48" y="3429000"/>
              <a:ext cx="3048000" cy="228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1" name="TextBox 5"/>
            <p:cNvSpPr txBox="1">
              <a:spLocks noChangeArrowheads="1"/>
            </p:cNvSpPr>
            <p:nvPr/>
          </p:nvSpPr>
          <p:spPr bwMode="auto">
            <a:xfrm>
              <a:off x="1571604" y="5429264"/>
              <a:ext cx="1357322" cy="655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chemeClr val="tx1"/>
                  </a:solidFill>
                </a:rPr>
                <a:t>SRAM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4223792" y="4221089"/>
            <a:ext cx="2520280" cy="1943180"/>
            <a:chOff x="4643438" y="3357562"/>
            <a:chExt cx="3190875" cy="2698847"/>
          </a:xfrm>
        </p:grpSpPr>
        <p:pic>
          <p:nvPicPr>
            <p:cNvPr id="44038" name="Picture 4" descr="http://www.ciscomonkeys.com/monkeystore/images/64mb%202600%20dram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438" y="3357562"/>
              <a:ext cx="3190875" cy="2571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39" name="TextBox 6"/>
            <p:cNvSpPr txBox="1">
              <a:spLocks noChangeArrowheads="1"/>
            </p:cNvSpPr>
            <p:nvPr/>
          </p:nvSpPr>
          <p:spPr bwMode="auto">
            <a:xfrm>
              <a:off x="5500694" y="5500703"/>
              <a:ext cx="1357322" cy="555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chemeClr val="tx1"/>
                  </a:solidFill>
                </a:rPr>
                <a:t>DRAM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00056" y="3429000"/>
            <a:ext cx="3888432" cy="2899484"/>
            <a:chOff x="5255568" y="3356992"/>
            <a:chExt cx="3888432" cy="2899484"/>
          </a:xfrm>
        </p:grpSpPr>
        <p:pic>
          <p:nvPicPr>
            <p:cNvPr id="7987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096" y="3356992"/>
              <a:ext cx="3305122" cy="2241000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5255568" y="5733256"/>
              <a:ext cx="38884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</a:rPr>
                <a:t>http://hi.baidu.com/zhonggongxun/blog/item/23438af3deccb21bb07ec583.html</a:t>
              </a:r>
              <a:endParaRPr lang="zh-CN" altLang="en-US" sz="140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6564120" cy="6411755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目前主流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DRAM</a:t>
            </a:r>
            <a:endParaRPr lang="zh-CN" altLang="en-US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（ 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Synchronous DRAM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：同步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，与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CPU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采用相同时钟，避免了不必要的等待周期，减少数据存储时间，数据可在脉冲上升期便开始传输。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内存又分为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PC66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PC100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PC133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等不同规格，相应带宽分别为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528MB/S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 800MB/S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1.06GB/S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Double Data Rate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双倍速率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。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只在一个时钟的上升期传输一次数据；而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内存则在一个时钟的上升期和下降期各传输一次数据，因此称为双倍速率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。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  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可以在与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SDRAM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相同的总线频率下达到更高的数据传输率。</a:t>
            </a:r>
          </a:p>
          <a:p>
            <a:pPr marL="474663" lvl="1" indent="0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marL="474663" lvl="1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6160" y="2060848"/>
            <a:ext cx="3429000" cy="17859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2000" y="252000"/>
            <a:ext cx="5257800" cy="373063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半导体存储器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000" y="900000"/>
            <a:ext cx="6564120" cy="5268109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目前主流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DRAM</a:t>
            </a:r>
            <a:endParaRPr lang="zh-CN" altLang="en-US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（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Double Data Rate 2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SDRAM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内存拥有两倍于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内存预读取能力，换句话说，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 每个时钟能够以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倍外部总线的速度读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/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写数据，在同样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100MHz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的工作频率下，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的实际频率为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200MHz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，而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则可以达到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400MHz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。 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DDR2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内存采用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1.8V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电压，相对于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DDR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标准的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</a:rPr>
              <a:t>2.5V</a:t>
            </a:r>
            <a:r>
              <a:rPr lang="zh-CN" altLang="en-US" sz="2200" dirty="0">
                <a:latin typeface="Times New Roman" pitchFamily="18" charset="0"/>
                <a:ea typeface="宋体" pitchFamily="2" charset="-122"/>
              </a:rPr>
              <a:t>，降低了不少。</a:t>
            </a:r>
            <a:endParaRPr lang="en-US" altLang="zh-CN" sz="2200" dirty="0"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DDR3 2133MHz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DDR4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4266MHz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）</a:t>
            </a:r>
            <a:endParaRPr lang="en-US" altLang="zh-CN" sz="2200" dirty="0">
              <a:solidFill>
                <a:schemeClr val="accent1"/>
              </a:solidFill>
              <a:latin typeface="Times New Roman" pitchFamily="18" charset="0"/>
              <a:ea typeface="宋体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DDR5 </a:t>
            </a:r>
            <a:r>
              <a:rPr lang="zh-CN" altLang="en-US" sz="22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标准推出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5279" y="1285875"/>
            <a:ext cx="3070225" cy="1714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35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716" y="4071939"/>
            <a:ext cx="3071812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 bldLvl="2" autoUpdateAnimBg="0"/>
    </p:bldLst>
  </p:timing>
</p:sld>
</file>

<file path=ppt/theme/theme1.xml><?xml version="1.0" encoding="utf-8"?>
<a:theme xmlns:a="http://schemas.openxmlformats.org/drawingml/2006/main" name="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50552</TotalTime>
  <Pages>47</Pages>
  <Words>4801</Words>
  <Application>Microsoft Macintosh PowerPoint</Application>
  <PresentationFormat>宽屏</PresentationFormat>
  <Paragraphs>645</Paragraphs>
  <Slides>56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华文楷体</vt:lpstr>
      <vt:lpstr>楷体_GB2312</vt:lpstr>
      <vt:lpstr>宋体</vt:lpstr>
      <vt:lpstr>微软雅黑</vt:lpstr>
      <vt:lpstr>Arial Unicode MS</vt:lpstr>
      <vt:lpstr>MS Sans Serif</vt:lpstr>
      <vt:lpstr>Arial</vt:lpstr>
      <vt:lpstr>Times New Roman</vt:lpstr>
      <vt:lpstr>Wingdings</vt:lpstr>
      <vt:lpstr>CS152-SP98</vt:lpstr>
      <vt:lpstr>1_CS152-SP98</vt:lpstr>
      <vt:lpstr>Visio</vt:lpstr>
      <vt:lpstr>VISIO</vt:lpstr>
      <vt:lpstr>公式</vt:lpstr>
      <vt:lpstr>Equation</vt:lpstr>
      <vt:lpstr>计算机硬件基础 （2020级）</vt:lpstr>
      <vt:lpstr>PowerPoint 演示文稿</vt:lpstr>
      <vt:lpstr>1.1 存储系统概述</vt:lpstr>
      <vt:lpstr>1.1 存储系统概述</vt:lpstr>
      <vt:lpstr>1.1 存储系统概述</vt:lpstr>
      <vt:lpstr>1.1 存储系统概述</vt:lpstr>
      <vt:lpstr>1.2 半导体存储器</vt:lpstr>
      <vt:lpstr>1.2 半导体存储器</vt:lpstr>
      <vt:lpstr>1.2 半导体存储器</vt:lpstr>
      <vt:lpstr>1.2 半导体存储器</vt:lpstr>
      <vt:lpstr>1.2 半导体存储器</vt:lpstr>
      <vt:lpstr>PowerPoint 演示文稿</vt:lpstr>
      <vt:lpstr>2.1 存储单元电路</vt:lpstr>
      <vt:lpstr>2.1 SRAM存储单元电路(选学)</vt:lpstr>
      <vt:lpstr>2.1 SRAM存储单元电路(选学)</vt:lpstr>
      <vt:lpstr>2.1 SRAM存储单元电路(选学)</vt:lpstr>
      <vt:lpstr>2.2 DRAM存储单元电路</vt:lpstr>
      <vt:lpstr>2.2 DRAM存储单元电路</vt:lpstr>
      <vt:lpstr>2.2 DRAM存储单元电路</vt:lpstr>
      <vt:lpstr>2.3 ROM存储单元电路</vt:lpstr>
      <vt:lpstr>2.3 ROM存储单元电路</vt:lpstr>
      <vt:lpstr>2.3 ROM存储单元电路</vt:lpstr>
      <vt:lpstr>2.3 ROM存储单元电路</vt:lpstr>
      <vt:lpstr>PowerPoint 演示文稿</vt:lpstr>
      <vt:lpstr>PowerPoint 演示文稿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3.1 存储芯片内部结构</vt:lpstr>
      <vt:lpstr>存储芯片结构示例</vt:lpstr>
      <vt:lpstr>存储芯片结构示例</vt:lpstr>
      <vt:lpstr>PowerPoint 演示文稿</vt:lpstr>
      <vt:lpstr>4.1 存储器芯片的扩展（位扩展）</vt:lpstr>
      <vt:lpstr>4.1 存储器芯片的扩展（位扩展）</vt:lpstr>
      <vt:lpstr>4.2 存储器芯片的扩展（字扩展）</vt:lpstr>
      <vt:lpstr>4.2 存储器芯片的扩展（字扩展）</vt:lpstr>
      <vt:lpstr>4.3 存储器芯片的扩展（混合扩展—字位扩展）</vt:lpstr>
      <vt:lpstr>4.3 存储器芯片的扩展（混合扩展）</vt:lpstr>
      <vt:lpstr>4.3 存储器芯片的扩展（混合扩展）</vt:lpstr>
      <vt:lpstr>CPU与主存的连接（示例）</vt:lpstr>
      <vt:lpstr>存储器的符号表示</vt:lpstr>
      <vt:lpstr>PowerPoint 演示文稿</vt:lpstr>
      <vt:lpstr>5.1 DRAM存储单元电路的刷新</vt:lpstr>
      <vt:lpstr>5.1 DRAM存储单元电路的刷新</vt:lpstr>
      <vt:lpstr>5.1 DRAM存储单元电路的刷新</vt:lpstr>
      <vt:lpstr>5.1 DRAM存储单元电路的刷新</vt:lpstr>
      <vt:lpstr>5.2 DRAM存储芯片的刷新</vt:lpstr>
      <vt:lpstr>5.3 DRAM的刷新方式</vt:lpstr>
      <vt:lpstr>5.3 DRAM的刷新方式</vt:lpstr>
      <vt:lpstr>5.3 DRAM的刷新方式</vt:lpstr>
      <vt:lpstr>5.3 DRAM的刷新方式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system</dc:title>
  <dc:creator>lxd</dc:creator>
  <dc:description>lecture 2 to lecture 7</dc:description>
  <cp:lastModifiedBy>王 新元</cp:lastModifiedBy>
  <cp:revision>415</cp:revision>
  <cp:lastPrinted>2015-10-26T00:53:39Z</cp:lastPrinted>
  <dcterms:created xsi:type="dcterms:W3CDTF">1997-08-19T16:58:46Z</dcterms:created>
  <dcterms:modified xsi:type="dcterms:W3CDTF">2022-01-09T05:56:13Z</dcterms:modified>
</cp:coreProperties>
</file>